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3" r:id="rId5"/>
  </p:sldMasterIdLst>
  <p:notesMasterIdLst>
    <p:notesMasterId r:id="rId21"/>
  </p:notesMasterIdLst>
  <p:sldIdLst>
    <p:sldId id="257" r:id="rId6"/>
    <p:sldId id="258" r:id="rId7"/>
    <p:sldId id="405" r:id="rId8"/>
    <p:sldId id="407" r:id="rId9"/>
    <p:sldId id="408" r:id="rId10"/>
    <p:sldId id="409" r:id="rId11"/>
    <p:sldId id="410" r:id="rId12"/>
    <p:sldId id="356" r:id="rId13"/>
    <p:sldId id="357" r:id="rId14"/>
    <p:sldId id="385" r:id="rId15"/>
    <p:sldId id="289" r:id="rId16"/>
    <p:sldId id="399" r:id="rId17"/>
    <p:sldId id="354" r:id="rId18"/>
    <p:sldId id="404" r:id="rId19"/>
    <p:sldId id="4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5C1C5-95EB-DC14-C96A-829478623BBB}" name="Rachel Feiler" initials="RF" userId="S::rachel.feiler@beable.com::e9f532db-e889-487d-bdae-76b894a8c8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2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9" autoAdjust="0"/>
    <p:restoredTop sz="94660"/>
  </p:normalViewPr>
  <p:slideViewPr>
    <p:cSldViewPr snapToGrid="0">
      <p:cViewPr>
        <p:scale>
          <a:sx n="125" d="100"/>
          <a:sy n="125" d="100"/>
        </p:scale>
        <p:origin x="1320" y="1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896B7-AB01-40BE-901B-82F481774AC1}"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F67AD-51D4-40DA-9C3B-75CA0F9452CD}" type="slidenum">
              <a:rPr lang="en-US" smtClean="0"/>
              <a:t>‹#›</a:t>
            </a:fld>
            <a:endParaRPr lang="en-US"/>
          </a:p>
        </p:txBody>
      </p:sp>
    </p:spTree>
    <p:extLst>
      <p:ext uri="{BB962C8B-B14F-4D97-AF65-F5344CB8AC3E}">
        <p14:creationId xmlns:p14="http://schemas.microsoft.com/office/powerpoint/2010/main" val="349123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effectLst/>
                <a:latin typeface="Calibri" panose="020F0502020204030204" pitchFamily="34" charset="0"/>
                <a:ea typeface="Times New Roman" panose="02020603050405020304" pitchFamily="18" charset="0"/>
              </a:rPr>
              <a:t>Before we walk through a demo of Beable, I would like to take a few minutes to give you some background on Beable, that will provide you with some context for the approach of the product.  Covid has been a traumatic and challenging time for both teachers and students.  Many students have lost instructional time and have shown limited growth in literacy.  Beable is about supporting schools with rescue and recovery through the development of life ready literacy.</a:t>
            </a:r>
            <a:endParaRPr lang="en-US">
              <a:solidFill>
                <a:srgbClr val="FF0000"/>
              </a:solidFill>
            </a:endParaRPr>
          </a:p>
        </p:txBody>
      </p:sp>
      <p:sp>
        <p:nvSpPr>
          <p:cNvPr id="4" name="Slide Number Placeholder 3"/>
          <p:cNvSpPr>
            <a:spLocks noGrp="1"/>
          </p:cNvSpPr>
          <p:nvPr>
            <p:ph type="sldNum" sz="quarter" idx="5"/>
          </p:nvPr>
        </p:nvSpPr>
        <p:spPr/>
        <p:txBody>
          <a:bodyPr/>
          <a:lstStyle/>
          <a:p>
            <a:fld id="{99CEDF0E-CA63-4516-BCDD-B2D141A6C5D5}" type="slidenum">
              <a:rPr lang="en-US" smtClean="0"/>
              <a:pPr/>
              <a:t>1</a:t>
            </a:fld>
            <a:endParaRPr lang="en-US"/>
          </a:p>
        </p:txBody>
      </p:sp>
    </p:spTree>
    <p:extLst>
      <p:ext uri="{BB962C8B-B14F-4D97-AF65-F5344CB8AC3E}">
        <p14:creationId xmlns:p14="http://schemas.microsoft.com/office/powerpoint/2010/main" val="423909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rPr>
              <a:t>At the heart of the </a:t>
            </a:r>
            <a:r>
              <a:rPr lang="en-US" sz="1200" err="1">
                <a:solidFill>
                  <a:srgbClr val="000000"/>
                </a:solidFill>
                <a:effectLst/>
                <a:latin typeface="Calibri" panose="020F0502020204030204" pitchFamily="34" charset="0"/>
                <a:ea typeface="Times New Roman" panose="02020603050405020304" pitchFamily="18" charset="0"/>
              </a:rPr>
              <a:t>Beable</a:t>
            </a:r>
            <a:r>
              <a:rPr lang="en-US" sz="1200">
                <a:solidFill>
                  <a:srgbClr val="000000"/>
                </a:solidFill>
                <a:effectLst/>
                <a:latin typeface="Calibri" panose="020F0502020204030204" pitchFamily="34" charset="0"/>
                <a:ea typeface="Times New Roman" panose="02020603050405020304" pitchFamily="18" charset="0"/>
              </a:rPr>
              <a:t> IQ engine are three proprietary tools: The Learner Record, the Forecaster, and the Accelerator.  </a:t>
            </a: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EDF0E-CA63-4516-BCDD-B2D141A6C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60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rPr>
              <a:t>At the heart of the </a:t>
            </a:r>
            <a:r>
              <a:rPr lang="en-US" sz="1200" err="1">
                <a:solidFill>
                  <a:srgbClr val="000000"/>
                </a:solidFill>
                <a:effectLst/>
                <a:latin typeface="Calibri" panose="020F0502020204030204" pitchFamily="34" charset="0"/>
                <a:ea typeface="Times New Roman" panose="02020603050405020304" pitchFamily="18" charset="0"/>
              </a:rPr>
              <a:t>Beable</a:t>
            </a:r>
            <a:r>
              <a:rPr lang="en-US" sz="1200">
                <a:solidFill>
                  <a:srgbClr val="000000"/>
                </a:solidFill>
                <a:effectLst/>
                <a:latin typeface="Calibri" panose="020F0502020204030204" pitchFamily="34" charset="0"/>
                <a:ea typeface="Times New Roman" panose="02020603050405020304" pitchFamily="18" charset="0"/>
              </a:rPr>
              <a:t> IQ engine are three proprietary tools: The Learner Record, the Forecaster, and the Accelerator.  </a:t>
            </a: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EDF0E-CA63-4516-BCDD-B2D141A6C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89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rPr>
              <a:t>At the heart of the </a:t>
            </a:r>
            <a:r>
              <a:rPr lang="en-US" sz="1200" err="1">
                <a:solidFill>
                  <a:srgbClr val="000000"/>
                </a:solidFill>
                <a:effectLst/>
                <a:latin typeface="Calibri" panose="020F0502020204030204" pitchFamily="34" charset="0"/>
                <a:ea typeface="Times New Roman" panose="02020603050405020304" pitchFamily="18" charset="0"/>
              </a:rPr>
              <a:t>Beable</a:t>
            </a:r>
            <a:r>
              <a:rPr lang="en-US" sz="1200">
                <a:solidFill>
                  <a:srgbClr val="000000"/>
                </a:solidFill>
                <a:effectLst/>
                <a:latin typeface="Calibri" panose="020F0502020204030204" pitchFamily="34" charset="0"/>
                <a:ea typeface="Times New Roman" panose="02020603050405020304" pitchFamily="18" charset="0"/>
              </a:rPr>
              <a:t> IQ engine are three proprietary tools: The Learner Record, the Forecaster, and the Accelerator.  </a:t>
            </a: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EDF0E-CA63-4516-BCDD-B2D141A6C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16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rPr>
              <a:t>At the heart of the </a:t>
            </a:r>
            <a:r>
              <a:rPr lang="en-US" sz="1200" err="1">
                <a:solidFill>
                  <a:srgbClr val="000000"/>
                </a:solidFill>
                <a:effectLst/>
                <a:latin typeface="Calibri" panose="020F0502020204030204" pitchFamily="34" charset="0"/>
                <a:ea typeface="Times New Roman" panose="02020603050405020304" pitchFamily="18" charset="0"/>
              </a:rPr>
              <a:t>Beable</a:t>
            </a:r>
            <a:r>
              <a:rPr lang="en-US" sz="1200">
                <a:solidFill>
                  <a:srgbClr val="000000"/>
                </a:solidFill>
                <a:effectLst/>
                <a:latin typeface="Calibri" panose="020F0502020204030204" pitchFamily="34" charset="0"/>
                <a:ea typeface="Times New Roman" panose="02020603050405020304" pitchFamily="18" charset="0"/>
              </a:rPr>
              <a:t> IQ engine are three proprietary tools: The Learner Record, the Forecaster, and the Accelerator.  </a:t>
            </a: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EDF0E-CA63-4516-BCDD-B2D141A6C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43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rPr>
              <a:t>At the heart of the </a:t>
            </a:r>
            <a:r>
              <a:rPr lang="en-US" sz="1200" err="1">
                <a:solidFill>
                  <a:srgbClr val="000000"/>
                </a:solidFill>
                <a:effectLst/>
                <a:latin typeface="Calibri" panose="020F0502020204030204" pitchFamily="34" charset="0"/>
                <a:ea typeface="Times New Roman" panose="02020603050405020304" pitchFamily="18" charset="0"/>
              </a:rPr>
              <a:t>Beable</a:t>
            </a:r>
            <a:r>
              <a:rPr lang="en-US" sz="1200">
                <a:solidFill>
                  <a:srgbClr val="000000"/>
                </a:solidFill>
                <a:effectLst/>
                <a:latin typeface="Calibri" panose="020F0502020204030204" pitchFamily="34" charset="0"/>
                <a:ea typeface="Times New Roman" panose="02020603050405020304" pitchFamily="18" charset="0"/>
              </a:rPr>
              <a:t> IQ engine are three proprietary tools: The Learner Record, the Forecaster, and the Accelerator.  </a:t>
            </a: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EDF0E-CA63-4516-BCDD-B2D141A6C5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059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pPr/>
              <a:t>5/8/2023</a:t>
            </a:fld>
            <a:endParaRPr lang="en-US"/>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71000" y="437444"/>
            <a:ext cx="2743200" cy="365125"/>
          </a:xfrm>
          <a:prstGeom prst="rect">
            <a:avLst/>
          </a:prstGeom>
        </p:spPr>
        <p:txBody>
          <a:bodyPr/>
          <a:lstStyle/>
          <a:p>
            <a:fld id="{6D22F896-40B5-4ADD-8801-0D06FADFA09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pPr/>
              <a:t>5/8/2023</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pPr/>
              <a:t>5/8/2023</a:t>
            </a:fld>
            <a:endParaRPr lang="en-US"/>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71000" y="437444"/>
            <a:ext cx="2743200" cy="365125"/>
          </a:xfrm>
          <a:prstGeom prst="rect">
            <a:avLst/>
          </a:prstGeo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15581116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5DBED74-9F5F-35B0-7C0F-36F1024EC19D}"/>
              </a:ext>
            </a:extLst>
          </p:cNvPr>
          <p:cNvSpPr>
            <a:spLocks noGrp="1"/>
          </p:cNvSpPr>
          <p:nvPr>
            <p:ph type="pic" sz="quarter" idx="10"/>
          </p:nvPr>
        </p:nvSpPr>
        <p:spPr>
          <a:xfrm>
            <a:off x="7981736" y="2199932"/>
            <a:ext cx="3344862" cy="3771900"/>
          </a:xfrm>
          <a:prstGeom prst="rect">
            <a:avLst/>
          </a:prstGeom>
        </p:spPr>
        <p:txBody>
          <a:bodyPr/>
          <a:lstStyle>
            <a:lvl1pPr marL="0" indent="0">
              <a:buNone/>
              <a:defRPr/>
            </a:lvl1pPr>
          </a:lstStyle>
          <a:p>
            <a:endParaRPr lang="en-US" dirty="0"/>
          </a:p>
        </p:txBody>
      </p:sp>
      <p:sp>
        <p:nvSpPr>
          <p:cNvPr id="9" name="Picture Placeholder 7">
            <a:extLst>
              <a:ext uri="{FF2B5EF4-FFF2-40B4-BE49-F238E27FC236}">
                <a16:creationId xmlns:a16="http://schemas.microsoft.com/office/drawing/2014/main" id="{4AAFEBC5-7F71-4A21-2948-516CC7A7A9A9}"/>
              </a:ext>
            </a:extLst>
          </p:cNvPr>
          <p:cNvSpPr>
            <a:spLocks noGrp="1"/>
          </p:cNvSpPr>
          <p:nvPr>
            <p:ph type="pic" sz="quarter" idx="11"/>
          </p:nvPr>
        </p:nvSpPr>
        <p:spPr>
          <a:xfrm>
            <a:off x="4312508" y="2199932"/>
            <a:ext cx="3344862" cy="3771900"/>
          </a:xfrm>
          <a:prstGeom prst="rect">
            <a:avLst/>
          </a:prstGeom>
        </p:spPr>
        <p:txBody>
          <a:bodyPr/>
          <a:lstStyle>
            <a:lvl1pPr marL="0" indent="0">
              <a:buNone/>
              <a:defRPr/>
            </a:lvl1pPr>
          </a:lstStyle>
          <a:p>
            <a:endParaRPr lang="en-US" dirty="0"/>
          </a:p>
        </p:txBody>
      </p:sp>
      <p:sp>
        <p:nvSpPr>
          <p:cNvPr id="10" name="Picture Placeholder 7">
            <a:extLst>
              <a:ext uri="{FF2B5EF4-FFF2-40B4-BE49-F238E27FC236}">
                <a16:creationId xmlns:a16="http://schemas.microsoft.com/office/drawing/2014/main" id="{580D9664-BC58-1E19-732C-85818046DE33}"/>
              </a:ext>
            </a:extLst>
          </p:cNvPr>
          <p:cNvSpPr>
            <a:spLocks noGrp="1"/>
          </p:cNvSpPr>
          <p:nvPr>
            <p:ph type="pic" sz="quarter" idx="12"/>
          </p:nvPr>
        </p:nvSpPr>
        <p:spPr>
          <a:xfrm>
            <a:off x="654908" y="2199932"/>
            <a:ext cx="3344862" cy="37719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8578356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49" r:id="rId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798768E-A0CA-BF47-CD94-D3062F57A2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4557094"/>
      </p:ext>
    </p:extLst>
  </p:cSld>
  <p:clrMap bg1="lt1" tx1="dk1" bg2="lt2" tx2="dk2" accent1="accent1" accent2="accent2" accent3="accent3" accent4="accent4" accent5="accent5" accent6="accent6" hlink="hlink" folHlink="folHlink"/>
  <p:sldLayoutIdLst>
    <p:sldLayoutId id="2147483654" r:id="rId1"/>
    <p:sldLayoutId id="2147483655" r:id="rId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529" y="0"/>
            <a:ext cx="12169463" cy="6858000"/>
          </a:xfrm>
          <a:prstGeom prst="rect">
            <a:avLst/>
          </a:prstGeom>
        </p:spPr>
      </p:pic>
      <p:sp>
        <p:nvSpPr>
          <p:cNvPr id="6" name="Rectangle 5"/>
          <p:cNvSpPr/>
          <p:nvPr/>
        </p:nvSpPr>
        <p:spPr>
          <a:xfrm>
            <a:off x="1888720" y="2125634"/>
            <a:ext cx="8106859" cy="2431435"/>
          </a:xfrm>
          <a:prstGeom prst="rect">
            <a:avLst/>
          </a:prstGeom>
        </p:spPr>
        <p:txBody>
          <a:bodyPr wrap="square" lIns="91440" tIns="45720" rIns="91440" bIns="45720" anchor="t">
            <a:spAutoFit/>
          </a:bodyPr>
          <a:lstStyle/>
          <a:p>
            <a:pPr algn="ctr"/>
            <a:r>
              <a:rPr lang="en-US" sz="4400" b="1" dirty="0">
                <a:solidFill>
                  <a:schemeClr val="bg1"/>
                </a:solidFill>
                <a:latin typeface="+mj-lt"/>
              </a:rPr>
              <a:t>BEABLE END-OF-YEAR STUDENT CELEBRATION!</a:t>
            </a:r>
          </a:p>
          <a:p>
            <a:pPr algn="ctr"/>
            <a:endParaRPr lang="en-US" sz="3600" b="1" i="1" dirty="0">
              <a:solidFill>
                <a:schemeClr val="bg1"/>
              </a:solidFill>
              <a:latin typeface="Century Gothic"/>
              <a:cs typeface="Century Gothic"/>
            </a:endParaRPr>
          </a:p>
          <a:p>
            <a:pPr algn="ctr"/>
            <a:r>
              <a:rPr kumimoji="0" lang="en-US" sz="2400" i="1" u="none" strike="noStrike" kern="1200" cap="none" spc="0" normalizeH="0" baseline="0" noProof="0" dirty="0">
                <a:ln>
                  <a:noFill/>
                </a:ln>
                <a:solidFill>
                  <a:schemeClr val="bg1"/>
                </a:solidFill>
                <a:effectLst/>
                <a:uLnTx/>
                <a:uFillTx/>
                <a:latin typeface="Century Gothic"/>
                <a:ea typeface="+mn-ea"/>
                <a:cs typeface="Century Gothic"/>
              </a:rPr>
              <a:t>Recognizing Your Success This School Year</a:t>
            </a:r>
            <a:endParaRPr lang="en-US" sz="2400" i="1" u="none" strike="noStrike" kern="1200" cap="none" spc="0" normalizeH="0" baseline="0" noProof="0" dirty="0">
              <a:ln>
                <a:noFill/>
              </a:ln>
              <a:solidFill>
                <a:schemeClr val="bg1"/>
              </a:solidFill>
              <a:effectLst/>
              <a:uLnTx/>
              <a:uFillTx/>
              <a:latin typeface="Century Gothic"/>
              <a:cs typeface="Century Gothic"/>
            </a:endParaRPr>
          </a:p>
        </p:txBody>
      </p:sp>
    </p:spTree>
    <p:extLst>
      <p:ext uri="{BB962C8B-B14F-4D97-AF65-F5344CB8AC3E}">
        <p14:creationId xmlns:p14="http://schemas.microsoft.com/office/powerpoint/2010/main" val="1958973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412092" y="207474"/>
            <a:ext cx="11548895" cy="3046988"/>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a:ln>
                  <a:noFill/>
                </a:ln>
                <a:solidFill>
                  <a:schemeClr val="bg1"/>
                </a:solidFill>
                <a:effectLst/>
                <a:uLnTx/>
                <a:uFillTx/>
                <a:latin typeface="Google Sans"/>
                <a:ea typeface="+mn-ea"/>
                <a:cs typeface="+mn-cs"/>
              </a:rPr>
              <a:t>YOU</a:t>
            </a:r>
          </a:p>
          <a:p>
            <a:pPr lvl="0" algn="ctr">
              <a:buClr>
                <a:srgbClr val="2291D5"/>
              </a:buClr>
              <a:defRPr/>
            </a:pPr>
            <a:r>
              <a:rPr lang="en-US" sz="9600" b="1" i="1">
                <a:solidFill>
                  <a:schemeClr val="bg1"/>
                </a:solidFill>
                <a:latin typeface="Google Sans"/>
              </a:rPr>
              <a:t>are the Future</a:t>
            </a:r>
            <a:endParaRPr kumimoji="0" lang="en-US" sz="9600" b="1" i="1" u="none" strike="noStrike" kern="1200" cap="none" spc="0" normalizeH="0" baseline="0" noProof="0">
              <a:ln>
                <a:noFill/>
              </a:ln>
              <a:solidFill>
                <a:schemeClr val="bg1"/>
              </a:solidFill>
              <a:effectLst/>
              <a:uLnTx/>
              <a:uFillTx/>
              <a:latin typeface="Google Sans"/>
              <a:ea typeface="+mn-ea"/>
              <a:cs typeface="+mn-cs"/>
            </a:endParaRPr>
          </a:p>
        </p:txBody>
      </p:sp>
    </p:spTree>
    <p:extLst>
      <p:ext uri="{BB962C8B-B14F-4D97-AF65-F5344CB8AC3E}">
        <p14:creationId xmlns:p14="http://schemas.microsoft.com/office/powerpoint/2010/main" val="408456988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319813" y="188488"/>
            <a:ext cx="11548895" cy="4031873"/>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a:ln>
                  <a:noFill/>
                </a:ln>
                <a:solidFill>
                  <a:schemeClr val="bg1"/>
                </a:solidFill>
                <a:effectLst/>
                <a:uLnTx/>
                <a:uFillTx/>
                <a:latin typeface="Google Sans"/>
                <a:ea typeface="+mn-ea"/>
                <a:cs typeface="+mn-cs"/>
              </a:rPr>
              <a:t>YOU</a:t>
            </a:r>
          </a:p>
          <a:p>
            <a:pPr lvl="0" algn="ctr">
              <a:buClr>
                <a:srgbClr val="2291D5"/>
              </a:buClr>
              <a:defRPr/>
            </a:pPr>
            <a:r>
              <a:rPr kumimoji="0" lang="en-US" sz="8000" b="1" i="1" u="none" strike="noStrike" kern="1200" cap="none" spc="0" normalizeH="0" baseline="0" noProof="0">
                <a:ln>
                  <a:noFill/>
                </a:ln>
                <a:solidFill>
                  <a:schemeClr val="bg1"/>
                </a:solidFill>
                <a:effectLst/>
                <a:uLnTx/>
                <a:uFillTx/>
                <a:latin typeface="Google Sans"/>
                <a:ea typeface="+mn-ea"/>
                <a:cs typeface="+mn-cs"/>
              </a:rPr>
              <a:t>Can be Anything</a:t>
            </a:r>
          </a:p>
          <a:p>
            <a:pPr lvl="0" algn="ctr">
              <a:buClr>
                <a:srgbClr val="2291D5"/>
              </a:buClr>
              <a:defRPr/>
            </a:pPr>
            <a:endParaRPr kumimoji="0" lang="en-US" sz="8000" b="1" i="1" u="none" strike="noStrike" kern="1200" cap="none" spc="0" normalizeH="0" baseline="0" noProof="0">
              <a:ln>
                <a:noFill/>
              </a:ln>
              <a:solidFill>
                <a:srgbClr val="2291D5"/>
              </a:solidFill>
              <a:effectLst/>
              <a:uLnTx/>
              <a:uFillTx/>
              <a:latin typeface="+mj-lt"/>
              <a:ea typeface="+mn-ea"/>
              <a:cs typeface="+mn-cs"/>
            </a:endParaRPr>
          </a:p>
        </p:txBody>
      </p:sp>
    </p:spTree>
    <p:extLst>
      <p:ext uri="{BB962C8B-B14F-4D97-AF65-F5344CB8AC3E}">
        <p14:creationId xmlns:p14="http://schemas.microsoft.com/office/powerpoint/2010/main" val="86910803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319813" y="188488"/>
            <a:ext cx="11548895" cy="3046988"/>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a:ln>
                  <a:noFill/>
                </a:ln>
                <a:solidFill>
                  <a:schemeClr val="bg1"/>
                </a:solidFill>
                <a:effectLst/>
                <a:uLnTx/>
                <a:uFillTx/>
                <a:latin typeface="Google Sans"/>
                <a:ea typeface="+mn-ea"/>
                <a:cs typeface="+mn-cs"/>
              </a:rPr>
              <a:t>Reach</a:t>
            </a:r>
          </a:p>
          <a:p>
            <a:pPr lvl="0" algn="ctr">
              <a:buClr>
                <a:srgbClr val="2291D5"/>
              </a:buClr>
              <a:defRPr/>
            </a:pPr>
            <a:r>
              <a:rPr lang="en-US" sz="9600" b="1" i="1">
                <a:solidFill>
                  <a:schemeClr val="bg1"/>
                </a:solidFill>
                <a:latin typeface="Google Sans"/>
              </a:rPr>
              <a:t>For the Stars</a:t>
            </a:r>
            <a:endParaRPr kumimoji="0" lang="en-US" sz="9600" b="1" i="1" u="none" strike="noStrike" kern="1200" cap="none" spc="0" normalizeH="0" baseline="0" noProof="0">
              <a:ln>
                <a:noFill/>
              </a:ln>
              <a:solidFill>
                <a:schemeClr val="bg1"/>
              </a:solidFill>
              <a:effectLst/>
              <a:uLnTx/>
              <a:uFillTx/>
              <a:latin typeface="Google Sans"/>
              <a:ea typeface="+mn-ea"/>
              <a:cs typeface="+mn-cs"/>
            </a:endParaRPr>
          </a:p>
        </p:txBody>
      </p:sp>
    </p:spTree>
    <p:extLst>
      <p:ext uri="{BB962C8B-B14F-4D97-AF65-F5344CB8AC3E}">
        <p14:creationId xmlns:p14="http://schemas.microsoft.com/office/powerpoint/2010/main" val="260035296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319813" y="1010610"/>
            <a:ext cx="11548895" cy="3046988"/>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dirty="0">
                <a:ln>
                  <a:noFill/>
                </a:ln>
                <a:solidFill>
                  <a:schemeClr val="bg1"/>
                </a:solidFill>
                <a:effectLst/>
                <a:uLnTx/>
                <a:uFillTx/>
                <a:latin typeface="Google Sans"/>
                <a:ea typeface="+mn-ea"/>
                <a:cs typeface="+mn-cs"/>
              </a:rPr>
              <a:t>Your Future has unlimited possibilities</a:t>
            </a:r>
            <a:endParaRPr kumimoji="0" lang="en-US" sz="8000" b="1" i="1" u="none" strike="noStrike" kern="1200" cap="none" spc="0" normalizeH="0" baseline="0" noProof="0" dirty="0">
              <a:ln>
                <a:noFill/>
              </a:ln>
              <a:solidFill>
                <a:srgbClr val="2291D5"/>
              </a:solidFill>
              <a:effectLst/>
              <a:uLnTx/>
              <a:uFillTx/>
              <a:latin typeface="+mj-lt"/>
              <a:ea typeface="+mn-ea"/>
              <a:cs typeface="+mn-cs"/>
            </a:endParaRPr>
          </a:p>
        </p:txBody>
      </p:sp>
    </p:spTree>
    <p:extLst>
      <p:ext uri="{BB962C8B-B14F-4D97-AF65-F5344CB8AC3E}">
        <p14:creationId xmlns:p14="http://schemas.microsoft.com/office/powerpoint/2010/main" val="21137740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319813" y="1010610"/>
            <a:ext cx="11548895" cy="3046988"/>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dirty="0">
                <a:ln>
                  <a:noFill/>
                </a:ln>
                <a:solidFill>
                  <a:schemeClr val="bg1"/>
                </a:solidFill>
                <a:effectLst/>
                <a:uLnTx/>
                <a:uFillTx/>
                <a:latin typeface="Google Sans"/>
                <a:ea typeface="+mn-ea"/>
                <a:cs typeface="+mn-cs"/>
              </a:rPr>
              <a:t>Congratulations</a:t>
            </a:r>
          </a:p>
          <a:p>
            <a:pPr lvl="0" algn="ctr">
              <a:buClr>
                <a:srgbClr val="2291D5"/>
              </a:buClr>
              <a:defRPr/>
            </a:pPr>
            <a:r>
              <a:rPr lang="en-US" sz="9600" b="1" i="1" dirty="0">
                <a:solidFill>
                  <a:schemeClr val="bg1"/>
                </a:solidFill>
                <a:latin typeface="Google Sans"/>
              </a:rPr>
              <a:t>Class ____</a:t>
            </a:r>
            <a:endParaRPr kumimoji="0" lang="en-US" sz="8000" b="1" i="1" u="none" strike="noStrike" kern="1200" cap="none" spc="0" normalizeH="0" baseline="0" noProof="0" dirty="0">
              <a:ln>
                <a:noFill/>
              </a:ln>
              <a:solidFill>
                <a:srgbClr val="2291D5"/>
              </a:solidFill>
              <a:effectLst/>
              <a:uLnTx/>
              <a:uFillTx/>
              <a:latin typeface="+mj-lt"/>
              <a:ea typeface="+mn-ea"/>
              <a:cs typeface="+mn-cs"/>
            </a:endParaRPr>
          </a:p>
        </p:txBody>
      </p:sp>
    </p:spTree>
    <p:extLst>
      <p:ext uri="{BB962C8B-B14F-4D97-AF65-F5344CB8AC3E}">
        <p14:creationId xmlns:p14="http://schemas.microsoft.com/office/powerpoint/2010/main" val="185605281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pic>
        <p:nvPicPr>
          <p:cNvPr id="3" name="Picture 2">
            <a:extLst>
              <a:ext uri="{FF2B5EF4-FFF2-40B4-BE49-F238E27FC236}">
                <a16:creationId xmlns:a16="http://schemas.microsoft.com/office/drawing/2014/main" id="{C1A22FEA-0EB9-A522-C646-0E4FEA553A90}"/>
              </a:ext>
            </a:extLst>
          </p:cNvPr>
          <p:cNvPicPr>
            <a:picLocks noChangeAspect="1"/>
          </p:cNvPicPr>
          <p:nvPr/>
        </p:nvPicPr>
        <p:blipFill>
          <a:blip r:embed="rId3"/>
          <a:stretch>
            <a:fillRect/>
          </a:stretch>
        </p:blipFill>
        <p:spPr>
          <a:xfrm>
            <a:off x="0" y="0"/>
            <a:ext cx="12192000" cy="6872850"/>
          </a:xfrm>
          <a:prstGeom prst="rect">
            <a:avLst/>
          </a:prstGeom>
        </p:spPr>
      </p:pic>
      <p:sp>
        <p:nvSpPr>
          <p:cNvPr id="5" name="TextBox 4">
            <a:extLst>
              <a:ext uri="{FF2B5EF4-FFF2-40B4-BE49-F238E27FC236}">
                <a16:creationId xmlns:a16="http://schemas.microsoft.com/office/drawing/2014/main" id="{59DBB415-0088-46F2-B2D6-2A56CB6B888B}"/>
              </a:ext>
            </a:extLst>
          </p:cNvPr>
          <p:cNvSpPr txBox="1"/>
          <p:nvPr/>
        </p:nvSpPr>
        <p:spPr>
          <a:xfrm>
            <a:off x="-3478" y="512173"/>
            <a:ext cx="8544363" cy="3323987"/>
          </a:xfrm>
          <a:prstGeom prst="rect">
            <a:avLst/>
          </a:prstGeom>
          <a:noFill/>
        </p:spPr>
        <p:txBody>
          <a:bodyPr wrap="square">
            <a:spAutoFit/>
          </a:bodyPr>
          <a:lstStyle/>
          <a:p>
            <a:pPr lvl="0" algn="ctr">
              <a:buClr>
                <a:srgbClr val="2291D5"/>
              </a:buClr>
              <a:defRPr/>
            </a:pPr>
            <a:r>
              <a:rPr kumimoji="0" lang="en-US" sz="4200" b="1" i="1" u="none" strike="noStrike" kern="1200" cap="none" spc="0" normalizeH="0" baseline="0" noProof="0" dirty="0">
                <a:ln>
                  <a:noFill/>
                </a:ln>
                <a:effectLst/>
                <a:uLnTx/>
                <a:uFillTx/>
                <a:latin typeface="Google Sans"/>
                <a:ea typeface="+mn-ea"/>
                <a:cs typeface="+mn-cs"/>
              </a:rPr>
              <a:t>Thank you for allowing Beable to be a part of your success.</a:t>
            </a:r>
          </a:p>
          <a:p>
            <a:pPr lvl="0" algn="ctr">
              <a:buClr>
                <a:srgbClr val="2291D5"/>
              </a:buClr>
              <a:defRPr/>
            </a:pPr>
            <a:endParaRPr kumimoji="0" lang="en-US" sz="4200" b="1" i="1" u="none" strike="noStrike" kern="1200" cap="none" spc="0" normalizeH="0" baseline="0" noProof="0" dirty="0">
              <a:ln>
                <a:noFill/>
              </a:ln>
              <a:effectLst/>
              <a:uLnTx/>
              <a:uFillTx/>
              <a:latin typeface="Google Sans"/>
              <a:ea typeface="+mn-ea"/>
              <a:cs typeface="+mn-cs"/>
            </a:endParaRPr>
          </a:p>
          <a:p>
            <a:pPr lvl="0" algn="ctr">
              <a:buClr>
                <a:srgbClr val="2291D5"/>
              </a:buClr>
              <a:defRPr/>
            </a:pPr>
            <a:endParaRPr lang="en-US" sz="4200" b="1" i="1" dirty="0">
              <a:latin typeface="Google Sans"/>
            </a:endParaRPr>
          </a:p>
          <a:p>
            <a:pPr lvl="0" algn="ctr">
              <a:buClr>
                <a:srgbClr val="2291D5"/>
              </a:buClr>
              <a:defRPr/>
            </a:pPr>
            <a:endParaRPr kumimoji="0" lang="en-US" sz="4200" b="1" i="1" u="none" strike="noStrike" kern="1200" cap="none" spc="0" normalizeH="0" baseline="0" noProof="0" dirty="0">
              <a:ln>
                <a:noFill/>
              </a:ln>
              <a:effectLst/>
              <a:uLnTx/>
              <a:uFillTx/>
              <a:latin typeface="Google Sans"/>
              <a:ea typeface="+mn-ea"/>
              <a:cs typeface="+mn-cs"/>
            </a:endParaRPr>
          </a:p>
        </p:txBody>
      </p:sp>
    </p:spTree>
    <p:extLst>
      <p:ext uri="{BB962C8B-B14F-4D97-AF65-F5344CB8AC3E}">
        <p14:creationId xmlns:p14="http://schemas.microsoft.com/office/powerpoint/2010/main" val="58026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AAA5-9913-8B4B-94BF-28388D800D00}"/>
              </a:ext>
            </a:extLst>
          </p:cNvPr>
          <p:cNvSpPr>
            <a:spLocks noGrp="1"/>
          </p:cNvSpPr>
          <p:nvPr>
            <p:ph type="ctrTitle" idx="4294967295"/>
          </p:nvPr>
        </p:nvSpPr>
        <p:spPr>
          <a:xfrm>
            <a:off x="1371600" y="2718355"/>
            <a:ext cx="9448800" cy="494951"/>
          </a:xfrm>
          <a:prstGeom prst="rect">
            <a:avLst/>
          </a:prstGeom>
        </p:spPr>
        <p:txBody>
          <a:bodyPr lIns="91440" tIns="45720" rIns="91440" bIns="45720" anchor="t"/>
          <a:lstStyle/>
          <a:p>
            <a:pPr algn="ctr"/>
            <a:r>
              <a:rPr lang="en-US" sz="2700" dirty="0">
                <a:solidFill>
                  <a:schemeClr val="accent6"/>
                </a:solidFill>
                <a:latin typeface="+mn-lt"/>
              </a:rPr>
              <a:t>WELCOME TO YOUR BEABLE END OF YEAR CELEBRATION</a:t>
            </a:r>
            <a:endParaRPr lang="en-US" sz="2700" dirty="0">
              <a:solidFill>
                <a:schemeClr val="accent6"/>
              </a:solidFill>
            </a:endParaRPr>
          </a:p>
        </p:txBody>
      </p:sp>
    </p:spTree>
    <p:extLst>
      <p:ext uri="{BB962C8B-B14F-4D97-AF65-F5344CB8AC3E}">
        <p14:creationId xmlns:p14="http://schemas.microsoft.com/office/powerpoint/2010/main" val="2216915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FE37C2-2C02-6D6C-4254-0D10B7E02F19}"/>
              </a:ext>
            </a:extLst>
          </p:cNvPr>
          <p:cNvSpPr txBox="1">
            <a:spLocks/>
          </p:cNvSpPr>
          <p:nvPr/>
        </p:nvSpPr>
        <p:spPr>
          <a:xfrm>
            <a:off x="198148" y="2608539"/>
            <a:ext cx="11772399" cy="10634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2700" dirty="0">
                <a:solidFill>
                  <a:schemeClr val="accent6"/>
                </a:solidFill>
                <a:latin typeface="+mn-lt"/>
              </a:rPr>
              <a:t>REFLECTING ON YOUR ACHIEVEMENTS!</a:t>
            </a:r>
            <a:br>
              <a:rPr lang="en-US" sz="2700" dirty="0">
                <a:solidFill>
                  <a:schemeClr val="accent6"/>
                </a:solidFill>
                <a:latin typeface="+mn-lt"/>
              </a:rPr>
            </a:br>
            <a:r>
              <a:rPr lang="en-US" sz="2700" dirty="0">
                <a:solidFill>
                  <a:schemeClr val="accent6"/>
                </a:solidFill>
                <a:latin typeface="+mn-lt"/>
              </a:rPr>
              <a:t>A LOOK BACK THROUGHOUT THE YEAR</a:t>
            </a:r>
            <a:endParaRPr lang="en-US" sz="2700" dirty="0">
              <a:solidFill>
                <a:schemeClr val="accent6"/>
              </a:solidFill>
            </a:endParaRPr>
          </a:p>
        </p:txBody>
      </p:sp>
    </p:spTree>
    <p:extLst>
      <p:ext uri="{BB962C8B-B14F-4D97-AF65-F5344CB8AC3E}">
        <p14:creationId xmlns:p14="http://schemas.microsoft.com/office/powerpoint/2010/main" val="116255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12F327-80C5-80F6-3482-9C3D959BC9B9}"/>
              </a:ext>
            </a:extLst>
          </p:cNvPr>
          <p:cNvSpPr>
            <a:spLocks noGrp="1"/>
          </p:cNvSpPr>
          <p:nvPr>
            <p:ph type="pic" sz="quarter" idx="10"/>
          </p:nvPr>
        </p:nvSpPr>
        <p:spPr>
          <a:xfrm>
            <a:off x="7981736" y="2372927"/>
            <a:ext cx="3344862" cy="3771900"/>
          </a:xfrm>
        </p:spPr>
      </p:sp>
      <p:sp>
        <p:nvSpPr>
          <p:cNvPr id="3" name="Picture Placeholder 2">
            <a:extLst>
              <a:ext uri="{FF2B5EF4-FFF2-40B4-BE49-F238E27FC236}">
                <a16:creationId xmlns:a16="http://schemas.microsoft.com/office/drawing/2014/main" id="{BC784EAB-503E-9521-F7CA-6F1F584E07FC}"/>
              </a:ext>
            </a:extLst>
          </p:cNvPr>
          <p:cNvSpPr>
            <a:spLocks noGrp="1"/>
          </p:cNvSpPr>
          <p:nvPr>
            <p:ph type="pic" sz="quarter" idx="11"/>
          </p:nvPr>
        </p:nvSpPr>
        <p:spPr>
          <a:xfrm>
            <a:off x="4312508" y="2372927"/>
            <a:ext cx="3344862" cy="3771900"/>
          </a:xfrm>
        </p:spPr>
      </p:sp>
      <p:sp>
        <p:nvSpPr>
          <p:cNvPr id="4" name="Picture Placeholder 3">
            <a:extLst>
              <a:ext uri="{FF2B5EF4-FFF2-40B4-BE49-F238E27FC236}">
                <a16:creationId xmlns:a16="http://schemas.microsoft.com/office/drawing/2014/main" id="{AEF38B92-47C4-C499-A24B-25AE61A0D6CC}"/>
              </a:ext>
            </a:extLst>
          </p:cNvPr>
          <p:cNvSpPr>
            <a:spLocks noGrp="1"/>
          </p:cNvSpPr>
          <p:nvPr>
            <p:ph type="pic" sz="quarter" idx="12"/>
          </p:nvPr>
        </p:nvSpPr>
        <p:spPr>
          <a:xfrm>
            <a:off x="654908" y="2372927"/>
            <a:ext cx="3344862" cy="3771900"/>
          </a:xfrm>
        </p:spPr>
      </p:sp>
      <p:sp>
        <p:nvSpPr>
          <p:cNvPr id="5" name="Title 1">
            <a:extLst>
              <a:ext uri="{FF2B5EF4-FFF2-40B4-BE49-F238E27FC236}">
                <a16:creationId xmlns:a16="http://schemas.microsoft.com/office/drawing/2014/main" id="{EB2729AD-C153-8A12-DC6E-CCE1CEF17414}"/>
              </a:ext>
            </a:extLst>
          </p:cNvPr>
          <p:cNvSpPr txBox="1">
            <a:spLocks/>
          </p:cNvSpPr>
          <p:nvPr/>
        </p:nvSpPr>
        <p:spPr>
          <a:xfrm>
            <a:off x="960148" y="825136"/>
            <a:ext cx="1664519" cy="51259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2700" dirty="0">
                <a:solidFill>
                  <a:schemeClr val="accent6"/>
                </a:solidFill>
                <a:latin typeface="+mn-lt"/>
              </a:rPr>
              <a:t>Wow!</a:t>
            </a:r>
            <a:endParaRPr lang="en-US" sz="2700" dirty="0">
              <a:solidFill>
                <a:schemeClr val="accent6"/>
              </a:solidFill>
            </a:endParaRPr>
          </a:p>
        </p:txBody>
      </p:sp>
      <p:sp>
        <p:nvSpPr>
          <p:cNvPr id="8" name="TextBox 7">
            <a:extLst>
              <a:ext uri="{FF2B5EF4-FFF2-40B4-BE49-F238E27FC236}">
                <a16:creationId xmlns:a16="http://schemas.microsoft.com/office/drawing/2014/main" id="{CE1749DF-2BC7-13BF-CF55-0EDE65B942F3}"/>
              </a:ext>
            </a:extLst>
          </p:cNvPr>
          <p:cNvSpPr txBox="1"/>
          <p:nvPr/>
        </p:nvSpPr>
        <p:spPr>
          <a:xfrm>
            <a:off x="3632885" y="689265"/>
            <a:ext cx="7438767" cy="830997"/>
          </a:xfrm>
          <a:prstGeom prst="rect">
            <a:avLst/>
          </a:prstGeom>
          <a:noFill/>
        </p:spPr>
        <p:txBody>
          <a:bodyPr wrap="square">
            <a:spAutoFit/>
          </a:bodyPr>
          <a:lstStyle/>
          <a:p>
            <a:r>
              <a:rPr lang="en-US" sz="2400" dirty="0">
                <a:solidFill>
                  <a:srgbClr val="D82042"/>
                </a:solidFill>
              </a:rPr>
              <a:t>Teachers, </a:t>
            </a:r>
            <a:r>
              <a:rPr lang="en-US" sz="2400" dirty="0">
                <a:solidFill>
                  <a:schemeClr val="accent6"/>
                </a:solidFill>
              </a:rPr>
              <a:t>use this space to add screenshots of reports showing positive growth</a:t>
            </a:r>
          </a:p>
        </p:txBody>
      </p:sp>
    </p:spTree>
    <p:extLst>
      <p:ext uri="{BB962C8B-B14F-4D97-AF65-F5344CB8AC3E}">
        <p14:creationId xmlns:p14="http://schemas.microsoft.com/office/powerpoint/2010/main" val="3560728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1051-D168-B7F0-7A3C-A343E2E9C741}"/>
              </a:ext>
            </a:extLst>
          </p:cNvPr>
          <p:cNvSpPr txBox="1">
            <a:spLocks/>
          </p:cNvSpPr>
          <p:nvPr/>
        </p:nvSpPr>
        <p:spPr>
          <a:xfrm>
            <a:off x="890127" y="823305"/>
            <a:ext cx="3805442" cy="585366"/>
          </a:xfrm>
          <a:prstGeom prst="rect">
            <a:avLst/>
          </a:prstGeom>
        </p:spPr>
        <p:txBody>
          <a:bodyPr lIns="91440" tIns="45720" rIns="91440" bIns="45720" anchor="t"/>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700" dirty="0">
                <a:solidFill>
                  <a:schemeClr val="accent6"/>
                </a:solidFill>
                <a:latin typeface="+mn-lt"/>
              </a:rPr>
              <a:t>LITERACY VICTORIES!</a:t>
            </a:r>
            <a:endParaRPr lang="en-US" sz="2700" dirty="0">
              <a:solidFill>
                <a:schemeClr val="accent6"/>
              </a:solidFill>
            </a:endParaRPr>
          </a:p>
        </p:txBody>
      </p:sp>
      <p:sp>
        <p:nvSpPr>
          <p:cNvPr id="4" name="TextBox 3">
            <a:extLst>
              <a:ext uri="{FF2B5EF4-FFF2-40B4-BE49-F238E27FC236}">
                <a16:creationId xmlns:a16="http://schemas.microsoft.com/office/drawing/2014/main" id="{A85D6CDE-E940-634A-7707-79ED5606B2D7}"/>
              </a:ext>
            </a:extLst>
          </p:cNvPr>
          <p:cNvSpPr txBox="1"/>
          <p:nvPr/>
        </p:nvSpPr>
        <p:spPr>
          <a:xfrm>
            <a:off x="1557427" y="1839095"/>
            <a:ext cx="4110205" cy="830997"/>
          </a:xfrm>
          <a:prstGeom prst="rect">
            <a:avLst/>
          </a:prstGeom>
          <a:noFill/>
        </p:spPr>
        <p:txBody>
          <a:bodyPr wrap="square" lIns="91440" tIns="45720" rIns="91440" bIns="45720" rtlCol="0" anchor="t">
            <a:spAutoFit/>
          </a:bodyPr>
          <a:lstStyle/>
          <a:p>
            <a:pPr marL="0" lvl="2" algn="ctr"/>
            <a:r>
              <a:rPr lang="en-US" sz="2400" dirty="0">
                <a:solidFill>
                  <a:schemeClr val="accent6"/>
                </a:solidFill>
              </a:rPr>
              <a:t>Together you have </a:t>
            </a:r>
            <a:br>
              <a:rPr lang="en-US" sz="2400" dirty="0">
                <a:solidFill>
                  <a:schemeClr val="accent6"/>
                </a:solidFill>
              </a:rPr>
            </a:br>
            <a:r>
              <a:rPr lang="en-US" sz="2400" dirty="0">
                <a:solidFill>
                  <a:schemeClr val="accent6"/>
                </a:solidFill>
              </a:rPr>
              <a:t>has completed over</a:t>
            </a:r>
          </a:p>
        </p:txBody>
      </p:sp>
      <p:sp>
        <p:nvSpPr>
          <p:cNvPr id="6" name="Title 1">
            <a:extLst>
              <a:ext uri="{FF2B5EF4-FFF2-40B4-BE49-F238E27FC236}">
                <a16:creationId xmlns:a16="http://schemas.microsoft.com/office/drawing/2014/main" id="{B8A4AACC-8D5F-F3E4-5902-B23845881C27}"/>
              </a:ext>
            </a:extLst>
          </p:cNvPr>
          <p:cNvSpPr txBox="1">
            <a:spLocks/>
          </p:cNvSpPr>
          <p:nvPr/>
        </p:nvSpPr>
        <p:spPr>
          <a:xfrm>
            <a:off x="1285103" y="2500181"/>
            <a:ext cx="4506097" cy="2837935"/>
          </a:xfrm>
          <a:prstGeom prst="rect">
            <a:avLst/>
          </a:prstGeom>
        </p:spPr>
        <p:txBody>
          <a:bodyPr lIns="91440" tIns="45720" rIns="91440" bIns="45720" anchor="t"/>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0000" b="1" dirty="0">
                <a:solidFill>
                  <a:schemeClr val="accent6"/>
                </a:solidFill>
                <a:latin typeface="+mn-lt"/>
              </a:rPr>
              <a:t>XX</a:t>
            </a:r>
            <a:endParaRPr lang="en-US" sz="20000" b="1" dirty="0">
              <a:solidFill>
                <a:schemeClr val="accent6"/>
              </a:solidFill>
            </a:endParaRPr>
          </a:p>
        </p:txBody>
      </p:sp>
      <p:sp>
        <p:nvSpPr>
          <p:cNvPr id="8" name="TextBox 7">
            <a:extLst>
              <a:ext uri="{FF2B5EF4-FFF2-40B4-BE49-F238E27FC236}">
                <a16:creationId xmlns:a16="http://schemas.microsoft.com/office/drawing/2014/main" id="{A83D30AA-8D3B-D84F-EB63-282BED75FF30}"/>
              </a:ext>
            </a:extLst>
          </p:cNvPr>
          <p:cNvSpPr txBox="1"/>
          <p:nvPr/>
        </p:nvSpPr>
        <p:spPr>
          <a:xfrm>
            <a:off x="2586681" y="5017529"/>
            <a:ext cx="1861751" cy="523220"/>
          </a:xfrm>
          <a:prstGeom prst="rect">
            <a:avLst/>
          </a:prstGeom>
          <a:noFill/>
        </p:spPr>
        <p:txBody>
          <a:bodyPr wrap="square">
            <a:spAutoFit/>
          </a:bodyPr>
          <a:lstStyle/>
          <a:p>
            <a:pPr algn="ctr"/>
            <a:r>
              <a:rPr lang="en-US" sz="2800" dirty="0">
                <a:solidFill>
                  <a:schemeClr val="accent6"/>
                </a:solidFill>
              </a:rPr>
              <a:t>Lessons !</a:t>
            </a:r>
          </a:p>
        </p:txBody>
      </p:sp>
      <p:sp>
        <p:nvSpPr>
          <p:cNvPr id="9" name="TextBox 8">
            <a:extLst>
              <a:ext uri="{FF2B5EF4-FFF2-40B4-BE49-F238E27FC236}">
                <a16:creationId xmlns:a16="http://schemas.microsoft.com/office/drawing/2014/main" id="{2DEC5CDE-8FB0-4CBF-E0FB-1C3EB43834C4}"/>
              </a:ext>
            </a:extLst>
          </p:cNvPr>
          <p:cNvSpPr txBox="1"/>
          <p:nvPr/>
        </p:nvSpPr>
        <p:spPr>
          <a:xfrm>
            <a:off x="6324600" y="2053279"/>
            <a:ext cx="4110205" cy="461665"/>
          </a:xfrm>
          <a:prstGeom prst="rect">
            <a:avLst/>
          </a:prstGeom>
          <a:noFill/>
        </p:spPr>
        <p:txBody>
          <a:bodyPr wrap="square" lIns="91440" tIns="45720" rIns="91440" bIns="45720" rtlCol="0" anchor="t">
            <a:spAutoFit/>
          </a:bodyPr>
          <a:lstStyle/>
          <a:p>
            <a:pPr marL="0" lvl="2" algn="ctr"/>
            <a:r>
              <a:rPr lang="en-US" sz="2400" dirty="0">
                <a:solidFill>
                  <a:srgbClr val="00B050"/>
                </a:solidFill>
              </a:rPr>
              <a:t>And completed</a:t>
            </a:r>
          </a:p>
        </p:txBody>
      </p:sp>
      <p:sp>
        <p:nvSpPr>
          <p:cNvPr id="10" name="Title 1">
            <a:extLst>
              <a:ext uri="{FF2B5EF4-FFF2-40B4-BE49-F238E27FC236}">
                <a16:creationId xmlns:a16="http://schemas.microsoft.com/office/drawing/2014/main" id="{E6C08CBE-F61A-E1E2-2F5D-B770744C491A}"/>
              </a:ext>
            </a:extLst>
          </p:cNvPr>
          <p:cNvSpPr txBox="1">
            <a:spLocks/>
          </p:cNvSpPr>
          <p:nvPr/>
        </p:nvSpPr>
        <p:spPr>
          <a:xfrm>
            <a:off x="6052276" y="2500181"/>
            <a:ext cx="4506097" cy="2837935"/>
          </a:xfrm>
          <a:prstGeom prst="rect">
            <a:avLst/>
          </a:prstGeom>
        </p:spPr>
        <p:txBody>
          <a:bodyPr lIns="91440" tIns="45720" rIns="91440" bIns="45720" anchor="t"/>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0000" b="1" dirty="0">
                <a:solidFill>
                  <a:srgbClr val="00B050"/>
                </a:solidFill>
                <a:latin typeface="+mn-lt"/>
              </a:rPr>
              <a:t>XX</a:t>
            </a:r>
            <a:endParaRPr lang="en-US" sz="20000" b="1" dirty="0">
              <a:solidFill>
                <a:srgbClr val="00B050"/>
              </a:solidFill>
            </a:endParaRPr>
          </a:p>
        </p:txBody>
      </p:sp>
      <p:sp>
        <p:nvSpPr>
          <p:cNvPr id="11" name="TextBox 10">
            <a:extLst>
              <a:ext uri="{FF2B5EF4-FFF2-40B4-BE49-F238E27FC236}">
                <a16:creationId xmlns:a16="http://schemas.microsoft.com/office/drawing/2014/main" id="{91A6B989-7130-E0D5-FB11-FAFE89FA4E58}"/>
              </a:ext>
            </a:extLst>
          </p:cNvPr>
          <p:cNvSpPr txBox="1"/>
          <p:nvPr/>
        </p:nvSpPr>
        <p:spPr>
          <a:xfrm>
            <a:off x="6357075" y="5017529"/>
            <a:ext cx="3903152" cy="523220"/>
          </a:xfrm>
          <a:prstGeom prst="rect">
            <a:avLst/>
          </a:prstGeom>
          <a:noFill/>
        </p:spPr>
        <p:txBody>
          <a:bodyPr wrap="square">
            <a:spAutoFit/>
          </a:bodyPr>
          <a:lstStyle/>
          <a:p>
            <a:pPr algn="ctr"/>
            <a:r>
              <a:rPr lang="en-US" sz="2800" dirty="0">
                <a:solidFill>
                  <a:srgbClr val="00B050"/>
                </a:solidFill>
              </a:rPr>
              <a:t>Reading Challenges!</a:t>
            </a:r>
          </a:p>
        </p:txBody>
      </p:sp>
    </p:spTree>
    <p:extLst>
      <p:ext uri="{BB962C8B-B14F-4D97-AF65-F5344CB8AC3E}">
        <p14:creationId xmlns:p14="http://schemas.microsoft.com/office/powerpoint/2010/main" val="2460335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B4515D-0111-AB98-3902-EBF4ED4C2405}"/>
              </a:ext>
            </a:extLst>
          </p:cNvPr>
          <p:cNvSpPr txBox="1">
            <a:spLocks/>
          </p:cNvSpPr>
          <p:nvPr/>
        </p:nvSpPr>
        <p:spPr>
          <a:xfrm>
            <a:off x="923077" y="831543"/>
            <a:ext cx="3994911" cy="618316"/>
          </a:xfrm>
          <a:prstGeom prst="rect">
            <a:avLst/>
          </a:prstGeom>
        </p:spPr>
        <p:txBody>
          <a:bodyPr lIns="91440" tIns="45720" rIns="91440" bIns="45720" anchor="t"/>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700" dirty="0">
                <a:solidFill>
                  <a:schemeClr val="accent6"/>
                </a:solidFill>
                <a:latin typeface="+mn-lt"/>
              </a:rPr>
              <a:t>CONTEST WINNERS</a:t>
            </a:r>
            <a:endParaRPr lang="en-US" sz="2700" dirty="0">
              <a:solidFill>
                <a:schemeClr val="accent6"/>
              </a:solidFill>
            </a:endParaRPr>
          </a:p>
        </p:txBody>
      </p:sp>
      <p:sp>
        <p:nvSpPr>
          <p:cNvPr id="4" name="TextBox 3">
            <a:extLst>
              <a:ext uri="{FF2B5EF4-FFF2-40B4-BE49-F238E27FC236}">
                <a16:creationId xmlns:a16="http://schemas.microsoft.com/office/drawing/2014/main" id="{E490A2E4-036A-3416-BB81-2457474D7D9C}"/>
              </a:ext>
            </a:extLst>
          </p:cNvPr>
          <p:cNvSpPr txBox="1"/>
          <p:nvPr/>
        </p:nvSpPr>
        <p:spPr>
          <a:xfrm>
            <a:off x="486507" y="2002084"/>
            <a:ext cx="4159634" cy="3046988"/>
          </a:xfrm>
          <a:prstGeom prst="rect">
            <a:avLst/>
          </a:prstGeom>
          <a:noFill/>
        </p:spPr>
        <p:txBody>
          <a:bodyPr wrap="square" lIns="91440" tIns="45720" rIns="91440" bIns="45720" rtlCol="0" anchor="t">
            <a:spAutoFit/>
          </a:bodyPr>
          <a:lstStyle/>
          <a:p>
            <a:pPr lvl="1"/>
            <a:r>
              <a:rPr lang="en-US" sz="2400" dirty="0">
                <a:solidFill>
                  <a:schemeClr val="bg2">
                    <a:lumMod val="25000"/>
                  </a:schemeClr>
                </a:solidFill>
              </a:rPr>
              <a:t>This school-year you competed in </a:t>
            </a:r>
            <a:r>
              <a:rPr lang="en-US" sz="2400" dirty="0">
                <a:solidFill>
                  <a:schemeClr val="bg2">
                    <a:lumMod val="25000"/>
                  </a:schemeClr>
                </a:solidFill>
                <a:highlight>
                  <a:srgbClr val="FFFF00"/>
                </a:highlight>
              </a:rPr>
              <a:t># </a:t>
            </a:r>
            <a:r>
              <a:rPr lang="en-US" sz="2400" dirty="0">
                <a:solidFill>
                  <a:schemeClr val="bg2">
                    <a:lumMod val="25000"/>
                  </a:schemeClr>
                </a:solidFill>
              </a:rPr>
              <a:t>contests against over </a:t>
            </a:r>
            <a:r>
              <a:rPr lang="en-US" sz="2400" dirty="0">
                <a:solidFill>
                  <a:schemeClr val="bg2">
                    <a:lumMod val="25000"/>
                  </a:schemeClr>
                </a:solidFill>
                <a:highlight>
                  <a:srgbClr val="FFFF00"/>
                </a:highlight>
              </a:rPr>
              <a:t>x </a:t>
            </a:r>
            <a:r>
              <a:rPr lang="en-US" sz="2400" dirty="0">
                <a:solidFill>
                  <a:schemeClr val="bg2">
                    <a:lumMod val="25000"/>
                  </a:schemeClr>
                </a:solidFill>
              </a:rPr>
              <a:t>students nationwide!</a:t>
            </a:r>
          </a:p>
          <a:p>
            <a:pPr lvl="1"/>
            <a:endParaRPr lang="en-US" sz="2400" dirty="0"/>
          </a:p>
          <a:p>
            <a:pPr lvl="1"/>
            <a:endParaRPr lang="en-US" sz="2400" dirty="0"/>
          </a:p>
          <a:p>
            <a:pPr lvl="1"/>
            <a:r>
              <a:rPr lang="en-US" sz="2400" dirty="0"/>
              <a:t>Congratulations to </a:t>
            </a:r>
            <a:r>
              <a:rPr lang="en-US" sz="2400" dirty="0">
                <a:highlight>
                  <a:srgbClr val="FFFF00"/>
                </a:highlight>
              </a:rPr>
              <a:t>[school name] </a:t>
            </a:r>
            <a:r>
              <a:rPr lang="en-US" sz="2400" dirty="0"/>
              <a:t>winners!</a:t>
            </a:r>
          </a:p>
        </p:txBody>
      </p:sp>
      <p:sp>
        <p:nvSpPr>
          <p:cNvPr id="5" name="Rectangle 4">
            <a:extLst>
              <a:ext uri="{FF2B5EF4-FFF2-40B4-BE49-F238E27FC236}">
                <a16:creationId xmlns:a16="http://schemas.microsoft.com/office/drawing/2014/main" id="{620A37D2-4D7E-8044-EC30-ADAB4A833D1B}"/>
              </a:ext>
            </a:extLst>
          </p:cNvPr>
          <p:cNvSpPr/>
          <p:nvPr/>
        </p:nvSpPr>
        <p:spPr>
          <a:xfrm>
            <a:off x="6139508" y="1455480"/>
            <a:ext cx="4597167" cy="71903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rgbClr val="D82042"/>
                </a:solidFill>
              </a:rPr>
              <a:t>List of school-wide and national winners- Available by request</a:t>
            </a:r>
          </a:p>
        </p:txBody>
      </p:sp>
      <p:sp>
        <p:nvSpPr>
          <p:cNvPr id="6" name="TextBox 5">
            <a:extLst>
              <a:ext uri="{FF2B5EF4-FFF2-40B4-BE49-F238E27FC236}">
                <a16:creationId xmlns:a16="http://schemas.microsoft.com/office/drawing/2014/main" id="{3695382B-3242-3268-8A00-5604C283A3D2}"/>
              </a:ext>
            </a:extLst>
          </p:cNvPr>
          <p:cNvSpPr txBox="1"/>
          <p:nvPr/>
        </p:nvSpPr>
        <p:spPr>
          <a:xfrm>
            <a:off x="5893898" y="2426682"/>
            <a:ext cx="4901514" cy="3139321"/>
          </a:xfrm>
          <a:prstGeom prst="rect">
            <a:avLst/>
          </a:prstGeom>
          <a:noFill/>
        </p:spPr>
        <p:txBody>
          <a:bodyPr wrap="square" numCol="2" rtlCol="0">
            <a:spAutoFit/>
          </a:bodyPr>
          <a:lstStyle/>
          <a:p>
            <a:pPr algn="ctr">
              <a:lnSpc>
                <a:spcPct val="150000"/>
              </a:lnSpc>
            </a:pPr>
            <a:r>
              <a:rPr lang="en-US" sz="1100" b="0" i="0" dirty="0">
                <a:solidFill>
                  <a:srgbClr val="000000"/>
                </a:solidFill>
                <a:effectLst/>
                <a:latin typeface="Roboto" panose="02000000000000000000" pitchFamily="2" charset="0"/>
              </a:rPr>
              <a:t>Carson Carney</a:t>
            </a:r>
            <a:endParaRPr lang="en-US" sz="1100" dirty="0">
              <a:solidFill>
                <a:srgbClr val="000000"/>
              </a:solidFill>
              <a:latin typeface="Roboto" panose="02000000000000000000" pitchFamily="2" charset="0"/>
            </a:endParaRPr>
          </a:p>
          <a:p>
            <a:pPr algn="ctr">
              <a:lnSpc>
                <a:spcPct val="150000"/>
              </a:lnSpc>
            </a:pPr>
            <a:r>
              <a:rPr lang="en-US" sz="1100" b="0" i="0" dirty="0">
                <a:solidFill>
                  <a:srgbClr val="000000"/>
                </a:solidFill>
                <a:effectLst/>
                <a:latin typeface="Roboto" panose="02000000000000000000" pitchFamily="2" charset="0"/>
              </a:rPr>
              <a:t>Simeon Russell</a:t>
            </a:r>
          </a:p>
          <a:p>
            <a:pPr algn="ctr">
              <a:lnSpc>
                <a:spcPct val="150000"/>
              </a:lnSpc>
            </a:pPr>
            <a:r>
              <a:rPr lang="en-US" sz="1100" b="0" i="0" dirty="0">
                <a:solidFill>
                  <a:srgbClr val="000000"/>
                </a:solidFill>
                <a:effectLst/>
                <a:latin typeface="Roboto" panose="02000000000000000000" pitchFamily="2" charset="0"/>
              </a:rPr>
              <a:t>June Higgins</a:t>
            </a:r>
          </a:p>
          <a:p>
            <a:pPr algn="ctr">
              <a:lnSpc>
                <a:spcPct val="150000"/>
              </a:lnSpc>
            </a:pPr>
            <a:r>
              <a:rPr lang="en-US" sz="1100" b="0" i="0" dirty="0">
                <a:solidFill>
                  <a:srgbClr val="000000"/>
                </a:solidFill>
                <a:effectLst/>
                <a:latin typeface="Roboto" panose="02000000000000000000" pitchFamily="2" charset="0"/>
              </a:rPr>
              <a:t>Draven Irwin</a:t>
            </a:r>
          </a:p>
          <a:p>
            <a:pPr algn="ctr">
              <a:lnSpc>
                <a:spcPct val="150000"/>
              </a:lnSpc>
            </a:pPr>
            <a:r>
              <a:rPr lang="en-US" sz="1100" b="0" i="0" dirty="0">
                <a:solidFill>
                  <a:srgbClr val="000000"/>
                </a:solidFill>
                <a:effectLst/>
                <a:latin typeface="Roboto" panose="02000000000000000000" pitchFamily="2" charset="0"/>
              </a:rPr>
              <a:t>Adriel Chang</a:t>
            </a:r>
          </a:p>
          <a:p>
            <a:pPr algn="ctr">
              <a:lnSpc>
                <a:spcPct val="150000"/>
              </a:lnSpc>
            </a:pPr>
            <a:r>
              <a:rPr lang="en-US" sz="1100" b="0" i="0" dirty="0">
                <a:solidFill>
                  <a:srgbClr val="000000"/>
                </a:solidFill>
                <a:effectLst/>
                <a:latin typeface="Roboto" panose="02000000000000000000" pitchFamily="2" charset="0"/>
              </a:rPr>
              <a:t>Eliana Fields</a:t>
            </a:r>
          </a:p>
          <a:p>
            <a:pPr algn="ctr">
              <a:lnSpc>
                <a:spcPct val="150000"/>
              </a:lnSpc>
            </a:pPr>
            <a:r>
              <a:rPr lang="en-US" sz="1100" b="0" i="0" dirty="0">
                <a:solidFill>
                  <a:srgbClr val="000000"/>
                </a:solidFill>
                <a:effectLst/>
                <a:latin typeface="Roboto" panose="02000000000000000000" pitchFamily="2" charset="0"/>
              </a:rPr>
              <a:t>Collin Hartman</a:t>
            </a:r>
          </a:p>
          <a:p>
            <a:pPr algn="ctr">
              <a:lnSpc>
                <a:spcPct val="150000"/>
              </a:lnSpc>
            </a:pPr>
            <a:r>
              <a:rPr lang="en-US" sz="1100" b="0" i="0" dirty="0">
                <a:solidFill>
                  <a:srgbClr val="000000"/>
                </a:solidFill>
                <a:effectLst/>
                <a:latin typeface="Roboto" panose="02000000000000000000" pitchFamily="2" charset="0"/>
              </a:rPr>
              <a:t>Dennis Lindsey</a:t>
            </a:r>
          </a:p>
          <a:p>
            <a:pPr algn="ctr">
              <a:lnSpc>
                <a:spcPct val="150000"/>
              </a:lnSpc>
            </a:pPr>
            <a:r>
              <a:rPr lang="en-US" sz="1100" b="0" i="0" dirty="0">
                <a:solidFill>
                  <a:srgbClr val="000000"/>
                </a:solidFill>
                <a:effectLst/>
                <a:latin typeface="Roboto" panose="02000000000000000000" pitchFamily="2" charset="0"/>
              </a:rPr>
              <a:t>Adriel Kelley</a:t>
            </a:r>
          </a:p>
          <a:p>
            <a:pPr algn="ctr">
              <a:lnSpc>
                <a:spcPct val="150000"/>
              </a:lnSpc>
            </a:pPr>
            <a:r>
              <a:rPr lang="en-US" sz="1100" b="0" i="0" dirty="0">
                <a:solidFill>
                  <a:srgbClr val="000000"/>
                </a:solidFill>
                <a:effectLst/>
                <a:latin typeface="Roboto" panose="02000000000000000000" pitchFamily="2" charset="0"/>
              </a:rPr>
              <a:t>Elsa Velez</a:t>
            </a:r>
          </a:p>
          <a:p>
            <a:pPr algn="ctr">
              <a:lnSpc>
                <a:spcPct val="150000"/>
              </a:lnSpc>
            </a:pPr>
            <a:r>
              <a:rPr lang="en-US" sz="1100" b="0" i="0" dirty="0">
                <a:solidFill>
                  <a:srgbClr val="000000"/>
                </a:solidFill>
                <a:effectLst/>
                <a:latin typeface="Roboto" panose="02000000000000000000" pitchFamily="2" charset="0"/>
              </a:rPr>
              <a:t>Giovanna Li</a:t>
            </a:r>
          </a:p>
          <a:p>
            <a:pPr algn="ctr">
              <a:lnSpc>
                <a:spcPct val="150000"/>
              </a:lnSpc>
            </a:pPr>
            <a:r>
              <a:rPr lang="en-US" sz="1100" b="0" i="0" dirty="0">
                <a:solidFill>
                  <a:srgbClr val="000000"/>
                </a:solidFill>
                <a:effectLst/>
                <a:latin typeface="Roboto" panose="02000000000000000000" pitchFamily="2" charset="0"/>
              </a:rPr>
              <a:t>Jessie Dougherty</a:t>
            </a:r>
            <a:endParaRPr lang="en-US" sz="1100" dirty="0">
              <a:solidFill>
                <a:srgbClr val="000000"/>
              </a:solidFill>
              <a:latin typeface="Roboto" panose="02000000000000000000" pitchFamily="2" charset="0"/>
            </a:endParaRPr>
          </a:p>
          <a:p>
            <a:pPr algn="ctr">
              <a:lnSpc>
                <a:spcPct val="150000"/>
              </a:lnSpc>
            </a:pPr>
            <a:r>
              <a:rPr lang="en-US" sz="1100" b="0" i="0" dirty="0">
                <a:solidFill>
                  <a:srgbClr val="000000"/>
                </a:solidFill>
                <a:effectLst/>
                <a:latin typeface="Roboto" panose="02000000000000000000" pitchFamily="2" charset="0"/>
              </a:rPr>
              <a:t>Simeon Russell</a:t>
            </a:r>
          </a:p>
          <a:p>
            <a:pPr algn="ctr">
              <a:lnSpc>
                <a:spcPct val="150000"/>
              </a:lnSpc>
            </a:pPr>
            <a:r>
              <a:rPr lang="en-US" sz="1100" b="0" i="0" dirty="0">
                <a:solidFill>
                  <a:srgbClr val="000000"/>
                </a:solidFill>
                <a:effectLst/>
                <a:latin typeface="Roboto" panose="02000000000000000000" pitchFamily="2" charset="0"/>
              </a:rPr>
              <a:t>June Higgins</a:t>
            </a:r>
          </a:p>
          <a:p>
            <a:pPr algn="ctr">
              <a:lnSpc>
                <a:spcPct val="150000"/>
              </a:lnSpc>
            </a:pPr>
            <a:r>
              <a:rPr lang="en-US" sz="1100" b="0" i="0" dirty="0">
                <a:solidFill>
                  <a:srgbClr val="000000"/>
                </a:solidFill>
                <a:effectLst/>
                <a:latin typeface="Roboto" panose="02000000000000000000" pitchFamily="2" charset="0"/>
              </a:rPr>
              <a:t>Draven Irwin</a:t>
            </a:r>
          </a:p>
          <a:p>
            <a:pPr algn="ctr">
              <a:lnSpc>
                <a:spcPct val="150000"/>
              </a:lnSpc>
            </a:pPr>
            <a:r>
              <a:rPr lang="en-US" sz="1100" b="0" i="0" dirty="0">
                <a:solidFill>
                  <a:srgbClr val="000000"/>
                </a:solidFill>
                <a:effectLst/>
                <a:latin typeface="Roboto" panose="02000000000000000000" pitchFamily="2" charset="0"/>
              </a:rPr>
              <a:t>Adriel Chang</a:t>
            </a:r>
          </a:p>
          <a:p>
            <a:pPr algn="ctr">
              <a:lnSpc>
                <a:spcPct val="150000"/>
              </a:lnSpc>
            </a:pPr>
            <a:r>
              <a:rPr lang="en-US" sz="1100" b="0" i="0" dirty="0">
                <a:solidFill>
                  <a:srgbClr val="000000"/>
                </a:solidFill>
                <a:effectLst/>
                <a:latin typeface="Roboto" panose="02000000000000000000" pitchFamily="2" charset="0"/>
              </a:rPr>
              <a:t>Eliana Fields</a:t>
            </a:r>
          </a:p>
          <a:p>
            <a:pPr algn="ctr">
              <a:lnSpc>
                <a:spcPct val="150000"/>
              </a:lnSpc>
            </a:pPr>
            <a:r>
              <a:rPr lang="en-US" sz="1100" b="0" i="0" dirty="0">
                <a:solidFill>
                  <a:srgbClr val="000000"/>
                </a:solidFill>
                <a:effectLst/>
                <a:latin typeface="Roboto" panose="02000000000000000000" pitchFamily="2" charset="0"/>
              </a:rPr>
              <a:t>Collin Hartman</a:t>
            </a:r>
          </a:p>
          <a:p>
            <a:pPr algn="ctr">
              <a:lnSpc>
                <a:spcPct val="150000"/>
              </a:lnSpc>
            </a:pPr>
            <a:r>
              <a:rPr lang="en-US" sz="1100" b="0" i="0" dirty="0">
                <a:solidFill>
                  <a:srgbClr val="000000"/>
                </a:solidFill>
                <a:effectLst/>
                <a:latin typeface="Roboto" panose="02000000000000000000" pitchFamily="2" charset="0"/>
              </a:rPr>
              <a:t>Dennis Lindsey</a:t>
            </a:r>
          </a:p>
          <a:p>
            <a:pPr algn="ctr">
              <a:lnSpc>
                <a:spcPct val="150000"/>
              </a:lnSpc>
            </a:pPr>
            <a:r>
              <a:rPr lang="en-US" sz="1100" b="0" i="0" dirty="0">
                <a:solidFill>
                  <a:srgbClr val="000000"/>
                </a:solidFill>
                <a:effectLst/>
                <a:latin typeface="Roboto" panose="02000000000000000000" pitchFamily="2" charset="0"/>
              </a:rPr>
              <a:t>Adriel Kelley</a:t>
            </a:r>
          </a:p>
          <a:p>
            <a:pPr algn="ctr">
              <a:lnSpc>
                <a:spcPct val="150000"/>
              </a:lnSpc>
            </a:pPr>
            <a:r>
              <a:rPr lang="en-US" sz="1100" b="0" i="0" dirty="0">
                <a:solidFill>
                  <a:srgbClr val="000000"/>
                </a:solidFill>
                <a:effectLst/>
                <a:latin typeface="Roboto" panose="02000000000000000000" pitchFamily="2" charset="0"/>
              </a:rPr>
              <a:t>Elsa Velez</a:t>
            </a:r>
          </a:p>
          <a:p>
            <a:pPr algn="ctr">
              <a:lnSpc>
                <a:spcPct val="150000"/>
              </a:lnSpc>
            </a:pPr>
            <a:r>
              <a:rPr lang="en-US" sz="1100" b="0" i="0" dirty="0">
                <a:solidFill>
                  <a:srgbClr val="000000"/>
                </a:solidFill>
                <a:effectLst/>
                <a:latin typeface="Roboto" panose="02000000000000000000" pitchFamily="2" charset="0"/>
              </a:rPr>
              <a:t>Giovanna Li</a:t>
            </a:r>
          </a:p>
          <a:p>
            <a:pPr algn="ctr">
              <a:lnSpc>
                <a:spcPct val="150000"/>
              </a:lnSpc>
            </a:pPr>
            <a:r>
              <a:rPr lang="en-US" sz="1100" b="0" i="0" dirty="0">
                <a:solidFill>
                  <a:srgbClr val="000000"/>
                </a:solidFill>
                <a:effectLst/>
                <a:latin typeface="Roboto" panose="02000000000000000000" pitchFamily="2" charset="0"/>
              </a:rPr>
              <a:t>Jessie Dougherty</a:t>
            </a:r>
          </a:p>
        </p:txBody>
      </p:sp>
    </p:spTree>
    <p:extLst>
      <p:ext uri="{BB962C8B-B14F-4D97-AF65-F5344CB8AC3E}">
        <p14:creationId xmlns:p14="http://schemas.microsoft.com/office/powerpoint/2010/main" val="1757955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B4515D-0111-AB98-3902-EBF4ED4C2405}"/>
              </a:ext>
            </a:extLst>
          </p:cNvPr>
          <p:cNvSpPr txBox="1">
            <a:spLocks/>
          </p:cNvSpPr>
          <p:nvPr/>
        </p:nvSpPr>
        <p:spPr>
          <a:xfrm>
            <a:off x="923077" y="831543"/>
            <a:ext cx="3994911" cy="618316"/>
          </a:xfrm>
          <a:prstGeom prst="rect">
            <a:avLst/>
          </a:prstGeom>
        </p:spPr>
        <p:txBody>
          <a:bodyPr lIns="91440" tIns="45720" rIns="91440" bIns="45720" anchor="t"/>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700" dirty="0">
                <a:solidFill>
                  <a:schemeClr val="accent6"/>
                </a:solidFill>
                <a:latin typeface="+mn-lt"/>
              </a:rPr>
              <a:t>congratulations</a:t>
            </a:r>
            <a:endParaRPr lang="en-US" sz="2700" dirty="0">
              <a:solidFill>
                <a:schemeClr val="accent6"/>
              </a:solidFill>
            </a:endParaRPr>
          </a:p>
        </p:txBody>
      </p:sp>
      <p:sp>
        <p:nvSpPr>
          <p:cNvPr id="6" name="TextBox 5">
            <a:extLst>
              <a:ext uri="{FF2B5EF4-FFF2-40B4-BE49-F238E27FC236}">
                <a16:creationId xmlns:a16="http://schemas.microsoft.com/office/drawing/2014/main" id="{3695382B-3242-3268-8A00-5604C283A3D2}"/>
              </a:ext>
            </a:extLst>
          </p:cNvPr>
          <p:cNvSpPr txBox="1"/>
          <p:nvPr/>
        </p:nvSpPr>
        <p:spPr>
          <a:xfrm>
            <a:off x="6422218" y="2487642"/>
            <a:ext cx="4901514" cy="3385542"/>
          </a:xfrm>
          <a:prstGeom prst="rect">
            <a:avLst/>
          </a:prstGeom>
          <a:noFill/>
        </p:spPr>
        <p:txBody>
          <a:bodyPr wrap="square" numCol="2" rtlCol="0">
            <a:spAutoFit/>
          </a:bodyPr>
          <a:lstStyle/>
          <a:p>
            <a:pPr algn="ctr">
              <a:lnSpc>
                <a:spcPct val="150000"/>
              </a:lnSpc>
            </a:pPr>
            <a:r>
              <a:rPr lang="en-US" sz="1200" b="0" i="0" dirty="0">
                <a:solidFill>
                  <a:schemeClr val="accent6"/>
                </a:solidFill>
                <a:effectLst/>
                <a:latin typeface="Roboto" panose="02000000000000000000" pitchFamily="2" charset="0"/>
              </a:rPr>
              <a:t>Carson Carney</a:t>
            </a:r>
            <a:endParaRPr lang="en-US" sz="1200" dirty="0">
              <a:solidFill>
                <a:schemeClr val="accent6"/>
              </a:solidFill>
              <a:latin typeface="Roboto" panose="02000000000000000000" pitchFamily="2" charset="0"/>
            </a:endParaRPr>
          </a:p>
          <a:p>
            <a:pPr algn="ctr">
              <a:lnSpc>
                <a:spcPct val="150000"/>
              </a:lnSpc>
            </a:pPr>
            <a:r>
              <a:rPr lang="en-US" sz="1200" b="0" i="0" dirty="0">
                <a:solidFill>
                  <a:schemeClr val="accent6"/>
                </a:solidFill>
                <a:effectLst/>
                <a:latin typeface="Roboto" panose="02000000000000000000" pitchFamily="2" charset="0"/>
              </a:rPr>
              <a:t>Simeon Russell</a:t>
            </a:r>
          </a:p>
          <a:p>
            <a:pPr algn="ctr">
              <a:lnSpc>
                <a:spcPct val="150000"/>
              </a:lnSpc>
            </a:pPr>
            <a:r>
              <a:rPr lang="en-US" sz="1200" b="0" i="0" dirty="0">
                <a:solidFill>
                  <a:schemeClr val="accent6"/>
                </a:solidFill>
                <a:effectLst/>
                <a:latin typeface="Roboto" panose="02000000000000000000" pitchFamily="2" charset="0"/>
              </a:rPr>
              <a:t>June Higgins</a:t>
            </a:r>
          </a:p>
          <a:p>
            <a:pPr algn="ctr">
              <a:lnSpc>
                <a:spcPct val="150000"/>
              </a:lnSpc>
            </a:pPr>
            <a:r>
              <a:rPr lang="en-US" sz="1200" b="0" i="0" dirty="0">
                <a:solidFill>
                  <a:schemeClr val="accent6"/>
                </a:solidFill>
                <a:effectLst/>
                <a:latin typeface="Roboto" panose="02000000000000000000" pitchFamily="2" charset="0"/>
              </a:rPr>
              <a:t>Draven Irwin</a:t>
            </a:r>
          </a:p>
          <a:p>
            <a:pPr algn="ctr">
              <a:lnSpc>
                <a:spcPct val="150000"/>
              </a:lnSpc>
            </a:pPr>
            <a:r>
              <a:rPr lang="en-US" sz="1200" b="0" i="0" dirty="0">
                <a:solidFill>
                  <a:schemeClr val="accent6"/>
                </a:solidFill>
                <a:effectLst/>
                <a:latin typeface="Roboto" panose="02000000000000000000" pitchFamily="2" charset="0"/>
              </a:rPr>
              <a:t>Adriel Chang</a:t>
            </a:r>
          </a:p>
          <a:p>
            <a:pPr algn="ctr">
              <a:lnSpc>
                <a:spcPct val="150000"/>
              </a:lnSpc>
            </a:pPr>
            <a:r>
              <a:rPr lang="en-US" sz="1200" b="0" i="0" dirty="0">
                <a:solidFill>
                  <a:schemeClr val="accent6"/>
                </a:solidFill>
                <a:effectLst/>
                <a:latin typeface="Roboto" panose="02000000000000000000" pitchFamily="2" charset="0"/>
              </a:rPr>
              <a:t>Eliana Fields</a:t>
            </a:r>
          </a:p>
          <a:p>
            <a:pPr algn="ctr">
              <a:lnSpc>
                <a:spcPct val="150000"/>
              </a:lnSpc>
            </a:pPr>
            <a:r>
              <a:rPr lang="en-US" sz="1200" b="0" i="0" dirty="0">
                <a:solidFill>
                  <a:schemeClr val="accent6"/>
                </a:solidFill>
                <a:effectLst/>
                <a:latin typeface="Roboto" panose="02000000000000000000" pitchFamily="2" charset="0"/>
              </a:rPr>
              <a:t>Collin Hartman</a:t>
            </a:r>
          </a:p>
          <a:p>
            <a:pPr algn="ctr">
              <a:lnSpc>
                <a:spcPct val="150000"/>
              </a:lnSpc>
            </a:pPr>
            <a:r>
              <a:rPr lang="en-US" sz="1200" b="0" i="0" dirty="0">
                <a:solidFill>
                  <a:schemeClr val="accent6"/>
                </a:solidFill>
                <a:effectLst/>
                <a:latin typeface="Roboto" panose="02000000000000000000" pitchFamily="2" charset="0"/>
              </a:rPr>
              <a:t>Dennis Lindsey</a:t>
            </a:r>
          </a:p>
          <a:p>
            <a:pPr algn="ctr">
              <a:lnSpc>
                <a:spcPct val="150000"/>
              </a:lnSpc>
            </a:pPr>
            <a:r>
              <a:rPr lang="en-US" sz="1200" b="0" i="0" dirty="0">
                <a:solidFill>
                  <a:schemeClr val="accent6"/>
                </a:solidFill>
                <a:effectLst/>
                <a:latin typeface="Roboto" panose="02000000000000000000" pitchFamily="2" charset="0"/>
              </a:rPr>
              <a:t>Adriel Kelley</a:t>
            </a:r>
          </a:p>
          <a:p>
            <a:pPr algn="ctr">
              <a:lnSpc>
                <a:spcPct val="150000"/>
              </a:lnSpc>
            </a:pPr>
            <a:r>
              <a:rPr lang="en-US" sz="1200" b="0" i="0" dirty="0">
                <a:solidFill>
                  <a:schemeClr val="accent6"/>
                </a:solidFill>
                <a:effectLst/>
                <a:latin typeface="Roboto" panose="02000000000000000000" pitchFamily="2" charset="0"/>
              </a:rPr>
              <a:t>Elsa Velez</a:t>
            </a:r>
          </a:p>
          <a:p>
            <a:pPr algn="ctr">
              <a:lnSpc>
                <a:spcPct val="150000"/>
              </a:lnSpc>
            </a:pPr>
            <a:r>
              <a:rPr lang="en-US" sz="1200" b="0" i="0" dirty="0">
                <a:solidFill>
                  <a:schemeClr val="accent6"/>
                </a:solidFill>
                <a:effectLst/>
                <a:latin typeface="Roboto" panose="02000000000000000000" pitchFamily="2" charset="0"/>
              </a:rPr>
              <a:t>Giovanna Li</a:t>
            </a:r>
          </a:p>
          <a:p>
            <a:pPr algn="ctr">
              <a:lnSpc>
                <a:spcPct val="150000"/>
              </a:lnSpc>
            </a:pPr>
            <a:endParaRPr lang="en-US" sz="1200" b="0" i="0" dirty="0">
              <a:solidFill>
                <a:schemeClr val="accent6"/>
              </a:solidFill>
              <a:effectLst/>
              <a:latin typeface="Roboto" panose="02000000000000000000" pitchFamily="2" charset="0"/>
            </a:endParaRPr>
          </a:p>
          <a:p>
            <a:pPr algn="ctr">
              <a:lnSpc>
                <a:spcPct val="150000"/>
              </a:lnSpc>
            </a:pPr>
            <a:r>
              <a:rPr lang="en-US" sz="1200" b="0" i="0" dirty="0">
                <a:solidFill>
                  <a:schemeClr val="accent6"/>
                </a:solidFill>
                <a:effectLst/>
                <a:latin typeface="Roboto" panose="02000000000000000000" pitchFamily="2" charset="0"/>
              </a:rPr>
              <a:t>Simeon Russell</a:t>
            </a:r>
          </a:p>
          <a:p>
            <a:pPr algn="ctr">
              <a:lnSpc>
                <a:spcPct val="150000"/>
              </a:lnSpc>
            </a:pPr>
            <a:r>
              <a:rPr lang="en-US" sz="1200" b="0" i="0" dirty="0">
                <a:solidFill>
                  <a:schemeClr val="accent6"/>
                </a:solidFill>
                <a:effectLst/>
                <a:latin typeface="Roboto" panose="02000000000000000000" pitchFamily="2" charset="0"/>
              </a:rPr>
              <a:t>June Higgins</a:t>
            </a:r>
          </a:p>
          <a:p>
            <a:pPr algn="ctr">
              <a:lnSpc>
                <a:spcPct val="150000"/>
              </a:lnSpc>
            </a:pPr>
            <a:r>
              <a:rPr lang="en-US" sz="1200" b="0" i="0" dirty="0">
                <a:solidFill>
                  <a:schemeClr val="accent6"/>
                </a:solidFill>
                <a:effectLst/>
                <a:latin typeface="Roboto" panose="02000000000000000000" pitchFamily="2" charset="0"/>
              </a:rPr>
              <a:t>Draven Irwin</a:t>
            </a:r>
          </a:p>
          <a:p>
            <a:pPr algn="ctr">
              <a:lnSpc>
                <a:spcPct val="150000"/>
              </a:lnSpc>
            </a:pPr>
            <a:r>
              <a:rPr lang="en-US" sz="1200" b="0" i="0" dirty="0">
                <a:solidFill>
                  <a:schemeClr val="accent6"/>
                </a:solidFill>
                <a:effectLst/>
                <a:latin typeface="Roboto" panose="02000000000000000000" pitchFamily="2" charset="0"/>
              </a:rPr>
              <a:t>Adriel Chang</a:t>
            </a:r>
          </a:p>
          <a:p>
            <a:pPr algn="ctr">
              <a:lnSpc>
                <a:spcPct val="150000"/>
              </a:lnSpc>
            </a:pPr>
            <a:r>
              <a:rPr lang="en-US" sz="1200" b="0" i="0" dirty="0">
                <a:solidFill>
                  <a:schemeClr val="accent6"/>
                </a:solidFill>
                <a:effectLst/>
                <a:latin typeface="Roboto" panose="02000000000000000000" pitchFamily="2" charset="0"/>
              </a:rPr>
              <a:t>Eliana Fields</a:t>
            </a:r>
          </a:p>
          <a:p>
            <a:pPr algn="ctr">
              <a:lnSpc>
                <a:spcPct val="150000"/>
              </a:lnSpc>
            </a:pPr>
            <a:r>
              <a:rPr lang="en-US" sz="1200" b="0" i="0" dirty="0">
                <a:solidFill>
                  <a:schemeClr val="accent6"/>
                </a:solidFill>
                <a:effectLst/>
                <a:latin typeface="Roboto" panose="02000000000000000000" pitchFamily="2" charset="0"/>
              </a:rPr>
              <a:t>Collin Hartman</a:t>
            </a:r>
          </a:p>
          <a:p>
            <a:pPr algn="ctr">
              <a:lnSpc>
                <a:spcPct val="150000"/>
              </a:lnSpc>
            </a:pPr>
            <a:r>
              <a:rPr lang="en-US" sz="1200" b="0" i="0" dirty="0">
                <a:solidFill>
                  <a:schemeClr val="accent6"/>
                </a:solidFill>
                <a:effectLst/>
                <a:latin typeface="Roboto" panose="02000000000000000000" pitchFamily="2" charset="0"/>
              </a:rPr>
              <a:t>Dennis Lindsey</a:t>
            </a:r>
          </a:p>
          <a:p>
            <a:pPr algn="ctr">
              <a:lnSpc>
                <a:spcPct val="150000"/>
              </a:lnSpc>
            </a:pPr>
            <a:r>
              <a:rPr lang="en-US" sz="1200" b="0" i="0" dirty="0">
                <a:solidFill>
                  <a:schemeClr val="accent6"/>
                </a:solidFill>
                <a:effectLst/>
                <a:latin typeface="Roboto" panose="02000000000000000000" pitchFamily="2" charset="0"/>
              </a:rPr>
              <a:t>Adriel Kelley</a:t>
            </a:r>
          </a:p>
          <a:p>
            <a:pPr algn="ctr">
              <a:lnSpc>
                <a:spcPct val="150000"/>
              </a:lnSpc>
            </a:pPr>
            <a:r>
              <a:rPr lang="en-US" sz="1200" b="0" i="0" dirty="0">
                <a:solidFill>
                  <a:schemeClr val="accent6"/>
                </a:solidFill>
                <a:effectLst/>
                <a:latin typeface="Roboto" panose="02000000000000000000" pitchFamily="2" charset="0"/>
              </a:rPr>
              <a:t>Elsa Velez</a:t>
            </a:r>
          </a:p>
          <a:p>
            <a:pPr algn="ctr">
              <a:lnSpc>
                <a:spcPct val="150000"/>
              </a:lnSpc>
            </a:pPr>
            <a:r>
              <a:rPr lang="en-US" sz="1200" b="0" i="0" dirty="0">
                <a:solidFill>
                  <a:schemeClr val="accent6"/>
                </a:solidFill>
                <a:effectLst/>
                <a:latin typeface="Roboto" panose="02000000000000000000" pitchFamily="2" charset="0"/>
              </a:rPr>
              <a:t>Giovanna Li</a:t>
            </a:r>
          </a:p>
          <a:p>
            <a:pPr algn="ctr">
              <a:lnSpc>
                <a:spcPct val="150000"/>
              </a:lnSpc>
            </a:pPr>
            <a:r>
              <a:rPr lang="en-US" sz="1200" b="0" i="0" dirty="0">
                <a:solidFill>
                  <a:schemeClr val="accent6"/>
                </a:solidFill>
                <a:effectLst/>
                <a:latin typeface="Roboto" panose="02000000000000000000" pitchFamily="2" charset="0"/>
              </a:rPr>
              <a:t>Jessie Dougherty</a:t>
            </a:r>
          </a:p>
        </p:txBody>
      </p:sp>
      <p:sp>
        <p:nvSpPr>
          <p:cNvPr id="2" name="TextBox 1">
            <a:extLst>
              <a:ext uri="{FF2B5EF4-FFF2-40B4-BE49-F238E27FC236}">
                <a16:creationId xmlns:a16="http://schemas.microsoft.com/office/drawing/2014/main" id="{331B3FE2-D02B-585B-0BAF-618F88431670}"/>
              </a:ext>
            </a:extLst>
          </p:cNvPr>
          <p:cNvSpPr txBox="1"/>
          <p:nvPr/>
        </p:nvSpPr>
        <p:spPr>
          <a:xfrm>
            <a:off x="939039" y="1424611"/>
            <a:ext cx="8123681" cy="353943"/>
          </a:xfrm>
          <a:prstGeom prst="rect">
            <a:avLst/>
          </a:prstGeom>
          <a:noFill/>
        </p:spPr>
        <p:txBody>
          <a:bodyPr wrap="square" lIns="91440" tIns="45720" rIns="91440" bIns="45720" rtlCol="0" anchor="t">
            <a:spAutoFit/>
          </a:bodyPr>
          <a:lstStyle/>
          <a:p>
            <a:pPr marL="0" lvl="2"/>
            <a:r>
              <a:rPr lang="en-US" sz="1700" i="1" dirty="0">
                <a:solidFill>
                  <a:schemeClr val="accent6"/>
                </a:solidFill>
              </a:rPr>
              <a:t>Insert your student names here, or create one slide for each student name</a:t>
            </a:r>
          </a:p>
        </p:txBody>
      </p:sp>
      <p:sp>
        <p:nvSpPr>
          <p:cNvPr id="7" name="TextBox 6">
            <a:extLst>
              <a:ext uri="{FF2B5EF4-FFF2-40B4-BE49-F238E27FC236}">
                <a16:creationId xmlns:a16="http://schemas.microsoft.com/office/drawing/2014/main" id="{6EC0775D-45C9-1583-06BE-67391499AA6D}"/>
              </a:ext>
            </a:extLst>
          </p:cNvPr>
          <p:cNvSpPr txBox="1"/>
          <p:nvPr/>
        </p:nvSpPr>
        <p:spPr>
          <a:xfrm>
            <a:off x="1016000" y="3473162"/>
            <a:ext cx="4901514" cy="1015663"/>
          </a:xfrm>
          <a:prstGeom prst="rect">
            <a:avLst/>
          </a:prstGeom>
          <a:noFill/>
        </p:spPr>
        <p:txBody>
          <a:bodyPr wrap="square" numCol="1" rtlCol="0">
            <a:spAutoFit/>
          </a:bodyPr>
          <a:lstStyle/>
          <a:p>
            <a:r>
              <a:rPr lang="en-US" sz="6000" b="0" i="0" dirty="0">
                <a:solidFill>
                  <a:schemeClr val="accent6"/>
                </a:solidFill>
                <a:effectLst/>
                <a:latin typeface="Roboto" panose="02000000000000000000" pitchFamily="2" charset="0"/>
              </a:rPr>
              <a:t>Adriel Chang</a:t>
            </a:r>
          </a:p>
        </p:txBody>
      </p:sp>
      <p:sp>
        <p:nvSpPr>
          <p:cNvPr id="8" name="Title 1">
            <a:extLst>
              <a:ext uri="{FF2B5EF4-FFF2-40B4-BE49-F238E27FC236}">
                <a16:creationId xmlns:a16="http://schemas.microsoft.com/office/drawing/2014/main" id="{F1C26EE6-B678-8171-3384-F30779598A08}"/>
              </a:ext>
            </a:extLst>
          </p:cNvPr>
          <p:cNvSpPr txBox="1">
            <a:spLocks/>
          </p:cNvSpPr>
          <p:nvPr/>
        </p:nvSpPr>
        <p:spPr>
          <a:xfrm>
            <a:off x="5948681" y="3769360"/>
            <a:ext cx="767080" cy="558800"/>
          </a:xfrm>
          <a:prstGeom prst="rect">
            <a:avLst/>
          </a:prstGeom>
        </p:spPr>
        <p:txBody>
          <a:bodyPr lIns="91440" tIns="45720" rIns="91440" bIns="45720" anchor="t"/>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700" dirty="0">
                <a:solidFill>
                  <a:schemeClr val="bg2">
                    <a:lumMod val="50000"/>
                  </a:schemeClr>
                </a:solidFill>
                <a:latin typeface="+mn-lt"/>
              </a:rPr>
              <a:t>OR</a:t>
            </a:r>
            <a:endParaRPr lang="en-US" sz="2700" dirty="0">
              <a:solidFill>
                <a:schemeClr val="bg2">
                  <a:lumMod val="50000"/>
                </a:schemeClr>
              </a:solidFill>
            </a:endParaRPr>
          </a:p>
        </p:txBody>
      </p:sp>
    </p:spTree>
    <p:extLst>
      <p:ext uri="{BB962C8B-B14F-4D97-AF65-F5344CB8AC3E}">
        <p14:creationId xmlns:p14="http://schemas.microsoft.com/office/powerpoint/2010/main" val="3133005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412092" y="207474"/>
            <a:ext cx="11548895" cy="3046988"/>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a:ln>
                  <a:noFill/>
                </a:ln>
                <a:solidFill>
                  <a:schemeClr val="bg1"/>
                </a:solidFill>
                <a:effectLst/>
                <a:uLnTx/>
                <a:uFillTx/>
                <a:latin typeface="Google Sans"/>
                <a:ea typeface="+mn-ea"/>
                <a:cs typeface="+mn-cs"/>
              </a:rPr>
              <a:t>YOU</a:t>
            </a:r>
          </a:p>
          <a:p>
            <a:pPr lvl="0" algn="ctr">
              <a:buClr>
                <a:srgbClr val="2291D5"/>
              </a:buClr>
              <a:defRPr/>
            </a:pPr>
            <a:r>
              <a:rPr lang="en-US" sz="9600" b="1" i="1">
                <a:solidFill>
                  <a:schemeClr val="bg1"/>
                </a:solidFill>
                <a:latin typeface="Google Sans"/>
              </a:rPr>
              <a:t>are learning</a:t>
            </a:r>
            <a:endParaRPr kumimoji="0" lang="en-US" sz="9600" b="1" i="1" u="none" strike="noStrike" kern="1200" cap="none" spc="0" normalizeH="0" baseline="0" noProof="0">
              <a:ln>
                <a:noFill/>
              </a:ln>
              <a:solidFill>
                <a:schemeClr val="bg1"/>
              </a:solidFill>
              <a:effectLst/>
              <a:uLnTx/>
              <a:uFillTx/>
              <a:latin typeface="Google Sans"/>
              <a:ea typeface="+mn-ea"/>
              <a:cs typeface="+mn-cs"/>
            </a:endParaRPr>
          </a:p>
        </p:txBody>
      </p:sp>
    </p:spTree>
    <p:extLst>
      <p:ext uri="{BB962C8B-B14F-4D97-AF65-F5344CB8AC3E}">
        <p14:creationId xmlns:p14="http://schemas.microsoft.com/office/powerpoint/2010/main" val="240637878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_Meet_Be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 y="0"/>
            <a:ext cx="12195478" cy="6858000"/>
          </a:xfrm>
          <a:prstGeom prst="rect">
            <a:avLst/>
          </a:prstGeom>
        </p:spPr>
      </p:pic>
      <p:sp>
        <p:nvSpPr>
          <p:cNvPr id="6" name="Rectangle 5"/>
          <p:cNvSpPr/>
          <p:nvPr/>
        </p:nvSpPr>
        <p:spPr>
          <a:xfrm>
            <a:off x="889066" y="995382"/>
            <a:ext cx="8900393" cy="1471172"/>
          </a:xfrm>
          <a:prstGeom prst="rect">
            <a:avLst/>
          </a:prstGeom>
        </p:spPr>
        <p:txBody>
          <a:bodyPr wrap="square" lIns="91440" tIns="45720" rIns="91440" bIns="45720" anchor="t">
            <a:spAutoFit/>
          </a:bodyPr>
          <a:lstStyle/>
          <a:p>
            <a:pPr>
              <a:lnSpc>
                <a:spcPct val="80000"/>
              </a:lnSpc>
            </a:pPr>
            <a:endParaRPr lang="en-US" sz="5400" b="1">
              <a:solidFill>
                <a:srgbClr val="FFFFFF"/>
              </a:solidFill>
              <a:latin typeface="Century Gothic"/>
              <a:cs typeface="Century Gothic"/>
            </a:endParaRPr>
          </a:p>
          <a:p>
            <a:pPr>
              <a:lnSpc>
                <a:spcPct val="80000"/>
              </a:lnSpc>
            </a:pPr>
            <a:endParaRPr lang="en-US" sz="2800">
              <a:solidFill>
                <a:srgbClr val="FFFFFF"/>
              </a:solidFill>
              <a:latin typeface="Century Gothic"/>
              <a:cs typeface="Century Gothic"/>
            </a:endParaRPr>
          </a:p>
          <a:p>
            <a:endParaRPr lang="en-US" sz="2400" i="1">
              <a:solidFill>
                <a:schemeClr val="bg1"/>
              </a:solidFill>
              <a:latin typeface="+mj-lt"/>
              <a:cs typeface="Century Gothic"/>
            </a:endParaRPr>
          </a:p>
        </p:txBody>
      </p:sp>
      <p:sp>
        <p:nvSpPr>
          <p:cNvPr id="5" name="TextBox 4">
            <a:extLst>
              <a:ext uri="{FF2B5EF4-FFF2-40B4-BE49-F238E27FC236}">
                <a16:creationId xmlns:a16="http://schemas.microsoft.com/office/drawing/2014/main" id="{59DBB415-0088-46F2-B2D6-2A56CB6B888B}"/>
              </a:ext>
            </a:extLst>
          </p:cNvPr>
          <p:cNvSpPr txBox="1"/>
          <p:nvPr/>
        </p:nvSpPr>
        <p:spPr>
          <a:xfrm>
            <a:off x="412092" y="207474"/>
            <a:ext cx="11548895" cy="3046988"/>
          </a:xfrm>
          <a:prstGeom prst="rect">
            <a:avLst/>
          </a:prstGeom>
          <a:noFill/>
        </p:spPr>
        <p:txBody>
          <a:bodyPr wrap="square">
            <a:spAutoFit/>
          </a:bodyPr>
          <a:lstStyle/>
          <a:p>
            <a:pPr lvl="0" algn="ctr">
              <a:buClr>
                <a:srgbClr val="2291D5"/>
              </a:buClr>
              <a:defRPr/>
            </a:pPr>
            <a:r>
              <a:rPr kumimoji="0" lang="en-US" sz="9600" b="1" i="1" u="none" strike="noStrike" kern="1200" cap="none" spc="0" normalizeH="0" baseline="0" noProof="0" dirty="0">
                <a:ln>
                  <a:noFill/>
                </a:ln>
                <a:solidFill>
                  <a:schemeClr val="bg1"/>
                </a:solidFill>
                <a:effectLst/>
                <a:uLnTx/>
                <a:uFillTx/>
                <a:latin typeface="Google Sans"/>
                <a:ea typeface="+mn-ea"/>
                <a:cs typeface="+mn-cs"/>
              </a:rPr>
              <a:t>YOU</a:t>
            </a:r>
          </a:p>
          <a:p>
            <a:pPr lvl="0" algn="ctr">
              <a:buClr>
                <a:srgbClr val="2291D5"/>
              </a:buClr>
              <a:defRPr/>
            </a:pPr>
            <a:r>
              <a:rPr lang="en-US" sz="9600" b="1" i="1" dirty="0">
                <a:solidFill>
                  <a:schemeClr val="bg1"/>
                </a:solidFill>
                <a:latin typeface="Google Sans"/>
              </a:rPr>
              <a:t>are growing</a:t>
            </a:r>
            <a:endParaRPr kumimoji="0" lang="en-US" sz="9600" b="1" i="1" u="none" strike="noStrike" kern="1200" cap="none" spc="0" normalizeH="0" baseline="0" noProof="0" dirty="0">
              <a:ln>
                <a:noFill/>
              </a:ln>
              <a:solidFill>
                <a:schemeClr val="bg1"/>
              </a:solidFill>
              <a:effectLst/>
              <a:uLnTx/>
              <a:uFillTx/>
              <a:latin typeface="Google Sans"/>
              <a:ea typeface="+mn-ea"/>
              <a:cs typeface="+mn-cs"/>
            </a:endParaRPr>
          </a:p>
        </p:txBody>
      </p:sp>
    </p:spTree>
    <p:extLst>
      <p:ext uri="{BB962C8B-B14F-4D97-AF65-F5344CB8AC3E}">
        <p14:creationId xmlns:p14="http://schemas.microsoft.com/office/powerpoint/2010/main" val="75772774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ble_Master_Deck_8.24 REV  -  Read-Only" id="{53B83A71-9A8D-E440-B3E0-720F22E8EB55}" vid="{083F1CA2-3B27-774B-ACF9-39C2F3F991B8}"/>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ble_Master_Deck_8.24 REV  -  Read-Only" id="{53B83A71-9A8D-E440-B3E0-720F22E8EB55}" vid="{083F1CA2-3B27-774B-ACF9-39C2F3F991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6CE7AA215F2B4298DCA8E98CF02446" ma:contentTypeVersion="17" ma:contentTypeDescription="Create a new document." ma:contentTypeScope="" ma:versionID="8ea53126e45d44c867c370a59bb4a9c3">
  <xsd:schema xmlns:xsd="http://www.w3.org/2001/XMLSchema" xmlns:xs="http://www.w3.org/2001/XMLSchema" xmlns:p="http://schemas.microsoft.com/office/2006/metadata/properties" xmlns:ns2="1be5cf7e-864b-43c6-8789-9ebe2d5f1c7b" xmlns:ns3="9f2a4f6d-3e4b-404f-86f4-4ea865f5c6bf" targetNamespace="http://schemas.microsoft.com/office/2006/metadata/properties" ma:root="true" ma:fieldsID="58b781fb38bc6bb218efc272f58be6ad" ns2:_="" ns3:_="">
    <xsd:import namespace="1be5cf7e-864b-43c6-8789-9ebe2d5f1c7b"/>
    <xsd:import namespace="9f2a4f6d-3e4b-404f-86f4-4ea865f5c6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ink" minOccurs="0"/>
                <xsd:element ref="ns2:Hyper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5cf7e-864b-43c6-8789-9ebe2d5f1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7849a3-c6ed-452f-8e55-361f0d1b435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ink" ma:index="22"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2a4f6d-3e4b-404f-86f4-4ea865f5c6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9e53cb8-dd0e-4320-a36a-2f26006afb2b}" ma:internalName="TaxCatchAll" ma:showField="CatchAllData" ma:web="9f2a4f6d-3e4b-404f-86f4-4ea865f5c6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2a4f6d-3e4b-404f-86f4-4ea865f5c6bf" xsi:nil="true"/>
    <Link xmlns="1be5cf7e-864b-43c6-8789-9ebe2d5f1c7b">
      <Url xsi:nil="true"/>
      <Description xsi:nil="true"/>
    </Link>
    <lcf76f155ced4ddcb4097134ff3c332f xmlns="1be5cf7e-864b-43c6-8789-9ebe2d5f1c7b">
      <Terms xmlns="http://schemas.microsoft.com/office/infopath/2007/PartnerControls"/>
    </lcf76f155ced4ddcb4097134ff3c332f>
    <Hyperlink xmlns="1be5cf7e-864b-43c6-8789-9ebe2d5f1c7b">
      <Url xsi:nil="true"/>
      <Description xsi:nil="true"/>
    </Hyperlink>
  </documentManagement>
</p:properties>
</file>

<file path=customXml/itemProps1.xml><?xml version="1.0" encoding="utf-8"?>
<ds:datastoreItem xmlns:ds="http://schemas.openxmlformats.org/officeDocument/2006/customXml" ds:itemID="{2FA75071-20C4-46E9-9A42-A6DFF14A5F79}">
  <ds:schemaRefs>
    <ds:schemaRef ds:uri="http://schemas.microsoft.com/sharepoint/v3/contenttype/forms"/>
  </ds:schemaRefs>
</ds:datastoreItem>
</file>

<file path=customXml/itemProps2.xml><?xml version="1.0" encoding="utf-8"?>
<ds:datastoreItem xmlns:ds="http://schemas.openxmlformats.org/officeDocument/2006/customXml" ds:itemID="{2A50983C-8107-4F0F-8947-BE46EB547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5cf7e-864b-43c6-8789-9ebe2d5f1c7b"/>
    <ds:schemaRef ds:uri="9f2a4f6d-3e4b-404f-86f4-4ea865f5c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35B7A-68B4-4243-A5A2-6D431C8D4CF2}">
  <ds:schemaRefs>
    <ds:schemaRef ds:uri="http://schemas.microsoft.com/office/2006/metadata/properties"/>
    <ds:schemaRef ds:uri="http://schemas.microsoft.com/office/infopath/2007/PartnerControls"/>
    <ds:schemaRef ds:uri="9f2a4f6d-3e4b-404f-86f4-4ea865f5c6bf"/>
    <ds:schemaRef ds:uri="1be5cf7e-864b-43c6-8789-9ebe2d5f1c7b"/>
  </ds:schemaRefs>
</ds:datastoreItem>
</file>

<file path=docProps/app.xml><?xml version="1.0" encoding="utf-8"?>
<Properties xmlns="http://schemas.openxmlformats.org/officeDocument/2006/extended-properties" xmlns:vt="http://schemas.openxmlformats.org/officeDocument/2006/docPropsVTypes">
  <TotalTime>4389</TotalTime>
  <Words>454</Words>
  <Application>Microsoft Office PowerPoint</Application>
  <PresentationFormat>Widescreen</PresentationFormat>
  <Paragraphs>105</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Vapor Trail</vt:lpstr>
      <vt:lpstr>1_Vapor Trail</vt:lpstr>
      <vt:lpstr>PowerPoint Presentation</vt:lpstr>
      <vt:lpstr>WELCOME TO YOUR BEABLE END OF YEAR CELEBRATION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Feiler</dc:creator>
  <cp:lastModifiedBy>Tim Ramundo</cp:lastModifiedBy>
  <cp:revision>12</cp:revision>
  <dcterms:created xsi:type="dcterms:W3CDTF">2023-04-21T16:05:20Z</dcterms:created>
  <dcterms:modified xsi:type="dcterms:W3CDTF">2023-05-08T15:10:07Z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0x010100C26CE7AA215F2B4298DCA8E98CF02446</vt:lpwstr>
  </property>
</Properties>
</file>