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134177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843E57-95EF-1096-26C5-8D653308EE2E}" name="Tim Ramundo" initials="TR" userId="S::tim.ramundo@beable.com::75eff069-08c5-4d2c-b117-07f81861cd26" providerId="AD"/>
  <p188:author id="{EDBFB09E-9B5F-09A8-17A7-17BEF313C54C}" name="Elisheva Stoll" initials="ES" userId="S::elisheva.stoll@beable.com::297166eb-2f1d-4067-8d0c-79cbe243ae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44101-E158-A9F5-34F0-BAEA805B340D}" v="57" dt="2025-11-25T20:27:34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214B-65A4-A702-62B8-42C5F0AA1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60EA6-37DB-0C40-DA6F-93DFE32B8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216AE-B318-A01D-5AE7-3F7CF6A3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53D8A-E861-F581-5E89-8A71B8F5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A3716-25D7-643A-D178-6B42E8CC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5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1CE08-287D-CB41-25B5-6E4B428F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A0CC6-933A-A06A-3076-7EF8EF34D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083F5-5E8C-78F5-03C7-6D57A9F4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3C74-0C0F-82FE-C72F-0799BAEF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6DEBE-59D1-70AC-82C2-CBBA299F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0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8EEE7-395F-1E4F-ECC1-C4B30C690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462BD-B630-0110-5BDA-D5E658586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7AFBC-97AA-81E6-1227-075CF852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4A2C-A7CB-2548-26B7-C401EC17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F8A72-837B-BD26-1A9C-7E21CBAB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4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1D723-CD2B-2C0E-A484-7E0DC31B7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350"/>
            <a:ext cx="12180732" cy="6864350"/>
          </a:xfrm>
          <a:prstGeom prst="rect">
            <a:avLst/>
          </a:prstGeom>
        </p:spPr>
      </p:pic>
      <p:pic>
        <p:nvPicPr>
          <p:cNvPr id="4" name="Picture 3" descr="Gradient_Background.png">
            <a:extLst>
              <a:ext uri="{FF2B5EF4-FFF2-40B4-BE49-F238E27FC236}">
                <a16:creationId xmlns:a16="http://schemas.microsoft.com/office/drawing/2014/main" id="{2052C090-D134-B85D-E9B4-37B7010C6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-9427"/>
            <a:ext cx="12192000" cy="3491262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519AC081-FD92-FED8-9154-9039EC08E9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449" y="643519"/>
            <a:ext cx="9538342" cy="515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accent5"/>
                </a:solidFill>
              </a:defRPr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algn="l"/>
            <a:r>
              <a:rPr lang="en-US" sz="2700" dirty="0">
                <a:solidFill>
                  <a:srgbClr val="2291D5"/>
                </a:solidFill>
              </a:rPr>
              <a:t>TEXT WITH 2 IMAGES (make headings all CAPS)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3566397E-2892-8987-26D2-952925917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456" y="2125628"/>
            <a:ext cx="4769664" cy="16017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US" dirty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Cutting-edge technology to address the whole child and close the literacy and opportunity gap as never before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For the first time, intertwining career exploration, personal growth, and academic rigor with literacy at the heart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DAA352D-2666-29D4-25B7-EEB8E8A3F3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1306" y="1563610"/>
            <a:ext cx="5805225" cy="1594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4C0C38-E309-86D3-D552-50CA478991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1306" y="3382651"/>
            <a:ext cx="5805225" cy="1594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6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A72B-56D3-1CD5-FEAA-3B7EE2BF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F04B-4CC5-ACBD-443C-15BDF7FFA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BE5D2-CFC1-E113-4974-E775FEFA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3C813-44D5-ADE0-22DF-E52E5FF0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2317-DC74-85FB-3B0E-C6CE60D8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0CCF-AD2E-070F-D140-57ED13C2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4F86E-8CF3-3048-8388-9D3A22E40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C46E0-C877-5EF2-7458-E1E37F09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0D524-D48B-AA41-2485-F6FB18C5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1F297-9D74-E3B5-ED01-EE2A913E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5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E74A-4E48-70B2-0C9F-2ACEF5BF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C1A1-755D-3C2C-8350-AAFF5FD05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7E62C-E6D5-33EC-728E-D0BBBA135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54867-E229-BFD7-841C-F1CE0E8C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E37F-9F85-347B-850D-162547DC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64EF5-AAD4-BC3E-CF63-3EDA4177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4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32AB-62BC-8ECF-985A-D88D80A1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52EC-C26F-5666-BBD7-E627066C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91DAE-06ED-83A5-6F16-A80AF58D4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3EB6D-ACF4-728E-FFB1-EDBC3DAB1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671CF-CCFF-6758-CE0C-1C2DE2D75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BA3AA6-E207-40B9-47C9-8DD83DD6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86067-C343-ABA4-879E-F7B930D7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97835-9F6A-59AF-C2FA-B5D0B962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BA30-6E09-3372-1412-817FF34E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CDA47-1A18-EDEE-E503-8F092282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CB6AB-8B1F-193C-B5EC-6879E4EC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BC814-AC7E-4374-C417-3C2327DB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4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08CC3-9815-8F0D-90E9-AEF9F5D5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169F3-8A57-3033-E1BF-FE8BF20F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0A3C0-9FE6-AEE0-BD73-6AE76CBC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521D-D1B4-234F-7E03-E5577C0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38EF8-2FBA-9FE7-441D-67D32A93F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64B10-76A0-B169-6B0C-30E7C7AF9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B1086-F307-D31F-A46C-68A5AD2B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BF125-BE0D-14CF-1976-1974D1E4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37A54-76FA-1B22-24F7-5E7371DA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3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429E-B089-6199-5CE6-C9A0C4C0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79A49-E680-5608-2475-AB33AF333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D0272-83C3-BD21-0D72-63DBA30B2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2E5A9-9C85-7512-64A0-59AE0735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E3D04-BF4F-13EB-B036-8CB07FC7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9E498-2B50-15A3-47C9-E9E2106D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B9F9D9-B934-DC5F-4455-8FA17E5C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7413C-B7AD-1AF4-9942-0C7664AB7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26B43-7A58-A421-9FC2-FA3D1A6EF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F5D95B-BC92-4E8F-B2EC-002CC94E869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838F5-2C19-D5B8-2275-B89A58556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EE156-0A62-40A4-34E3-67F20B429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A4C839-2026-4E72-9C65-4AFB415D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9891E2-06FD-ADE3-C573-90C969199C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9949" y="643519"/>
            <a:ext cx="9538342" cy="5159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b="1" dirty="0">
                <a:solidFill>
                  <a:srgbClr val="0D8EC5"/>
                </a:solidFill>
                <a:latin typeface="Century Gothic"/>
              </a:rPr>
              <a:t>GROW WITH BEABLE! IT’S AS SIMPLE AS </a:t>
            </a:r>
            <a:endParaRPr lang="en-US" sz="3200" dirty="0">
              <a:solidFill>
                <a:srgbClr val="000000"/>
              </a:solidFill>
              <a:latin typeface="Century Gothic"/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60BBFF-EBFC-CC98-4479-05F42A70C874}"/>
              </a:ext>
            </a:extLst>
          </p:cNvPr>
          <p:cNvGrpSpPr/>
          <p:nvPr/>
        </p:nvGrpSpPr>
        <p:grpSpPr>
          <a:xfrm>
            <a:off x="2992567" y="1899839"/>
            <a:ext cx="2530360" cy="1776318"/>
            <a:chOff x="2511197" y="2243262"/>
            <a:chExt cx="2530360" cy="17763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A2AB0A-F7F2-FB6D-5DC6-620965B3D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41" t="8649" r="12644" b="13096"/>
            <a:stretch>
              <a:fillRect/>
            </a:stretch>
          </p:blipFill>
          <p:spPr>
            <a:xfrm>
              <a:off x="2511197" y="2243262"/>
              <a:ext cx="2530360" cy="1776318"/>
            </a:xfrm>
            <a:prstGeom prst="rect">
              <a:avLst/>
            </a:prstGeom>
          </p:spPr>
        </p:pic>
        <p:sp>
          <p:nvSpPr>
            <p:cNvPr id="8" name="Right Arrow 18">
              <a:extLst>
                <a:ext uri="{FF2B5EF4-FFF2-40B4-BE49-F238E27FC236}">
                  <a16:creationId xmlns:a16="http://schemas.microsoft.com/office/drawing/2014/main" id="{3FE338B3-F982-F45D-4F79-A817156F26C7}"/>
                </a:ext>
              </a:extLst>
            </p:cNvPr>
            <p:cNvSpPr/>
            <p:nvPr/>
          </p:nvSpPr>
          <p:spPr>
            <a:xfrm>
              <a:off x="3412747" y="2977912"/>
              <a:ext cx="594958" cy="44351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>
              <a:outerShdw blurRad="31459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2AA779-302A-0812-0B3F-E2FDAC1E2FA5}"/>
              </a:ext>
            </a:extLst>
          </p:cNvPr>
          <p:cNvGrpSpPr/>
          <p:nvPr/>
        </p:nvGrpSpPr>
        <p:grpSpPr>
          <a:xfrm>
            <a:off x="6927934" y="1912539"/>
            <a:ext cx="2530360" cy="1776318"/>
            <a:chOff x="2511197" y="2243262"/>
            <a:chExt cx="2530360" cy="17763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E25B03-F1E3-79B9-90DF-48770864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41" t="8649" r="12644" b="13096"/>
            <a:stretch>
              <a:fillRect/>
            </a:stretch>
          </p:blipFill>
          <p:spPr>
            <a:xfrm>
              <a:off x="2511197" y="2243262"/>
              <a:ext cx="2530360" cy="1776318"/>
            </a:xfrm>
            <a:prstGeom prst="rect">
              <a:avLst/>
            </a:prstGeom>
          </p:spPr>
        </p:pic>
        <p:sp>
          <p:nvSpPr>
            <p:cNvPr id="12" name="Right Arrow 18">
              <a:extLst>
                <a:ext uri="{FF2B5EF4-FFF2-40B4-BE49-F238E27FC236}">
                  <a16:creationId xmlns:a16="http://schemas.microsoft.com/office/drawing/2014/main" id="{8F83D0DA-0373-4D9D-851E-354690C19CE3}"/>
                </a:ext>
              </a:extLst>
            </p:cNvPr>
            <p:cNvSpPr/>
            <p:nvPr/>
          </p:nvSpPr>
          <p:spPr>
            <a:xfrm>
              <a:off x="3412747" y="2977912"/>
              <a:ext cx="594958" cy="44351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  <a:effectLst>
              <a:outerShdw blurRad="31459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ABB982E-DDAE-98BB-1A9B-9DA0DCF35C6B}"/>
              </a:ext>
            </a:extLst>
          </p:cNvPr>
          <p:cNvSpPr txBox="1">
            <a:spLocks noChangeAspect="1"/>
          </p:cNvSpPr>
          <p:nvPr/>
        </p:nvSpPr>
        <p:spPr>
          <a:xfrm>
            <a:off x="4775832" y="960021"/>
            <a:ext cx="27432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>
                <a:solidFill>
                  <a:srgbClr val="0D8EC5"/>
                </a:solidFill>
                <a:latin typeface="Century Gothic"/>
                <a:ea typeface="Aptos" panose="020B0004020202020204" pitchFamily="34" charset="0"/>
                <a:cs typeface="Times New Roman"/>
              </a:rPr>
              <a:t>2</a:t>
            </a:r>
            <a:endParaRPr lang="en-US" sz="23900">
              <a:solidFill>
                <a:srgbClr val="0D8EC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093EC-6C0B-588B-71E5-6C4AA681645C}"/>
              </a:ext>
            </a:extLst>
          </p:cNvPr>
          <p:cNvSpPr txBox="1"/>
          <p:nvPr/>
        </p:nvSpPr>
        <p:spPr>
          <a:xfrm>
            <a:off x="8696886" y="899430"/>
            <a:ext cx="274320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>
                <a:solidFill>
                  <a:srgbClr val="E4005D"/>
                </a:solidFill>
                <a:latin typeface="Century Gothic"/>
                <a:ea typeface="Aptos" panose="020B0004020202020204" pitchFamily="34" charset="0"/>
                <a:cs typeface="Times New Roman"/>
              </a:rPr>
              <a:t>1</a:t>
            </a:r>
            <a:endParaRPr lang="en-US" sz="23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CB8355-6001-96F5-3CED-DFB175CD554D}"/>
              </a:ext>
            </a:extLst>
          </p:cNvPr>
          <p:cNvSpPr txBox="1"/>
          <p:nvPr/>
        </p:nvSpPr>
        <p:spPr>
          <a:xfrm>
            <a:off x="1237761" y="964506"/>
            <a:ext cx="18161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>
                <a:solidFill>
                  <a:srgbClr val="002060"/>
                </a:solidFill>
                <a:latin typeface="Century Gothic"/>
                <a:ea typeface="Aptos" panose="020B0004020202020204" pitchFamily="34" charset="0"/>
                <a:cs typeface="Times New Roman"/>
              </a:rPr>
              <a:t>3</a:t>
            </a:r>
            <a:endParaRPr lang="en-US" sz="23900">
              <a:solidFill>
                <a:srgbClr val="002060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3900351-ACB3-C959-9B8F-21A7BF606207}"/>
              </a:ext>
            </a:extLst>
          </p:cNvPr>
          <p:cNvSpPr txBox="1">
            <a:spLocks/>
          </p:cNvSpPr>
          <p:nvPr/>
        </p:nvSpPr>
        <p:spPr>
          <a:xfrm>
            <a:off x="376363" y="4247462"/>
            <a:ext cx="3531286" cy="22214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100" b="1">
                <a:solidFill>
                  <a:srgbClr val="002060"/>
                </a:solidFill>
                <a:latin typeface="Century Gothic" panose="020B0502020202020204" pitchFamily="34" charset="0"/>
              </a:rPr>
              <a:t>LAUNCH</a:t>
            </a:r>
          </a:p>
          <a:p>
            <a:pPr marL="0" indent="0">
              <a:lnSpc>
                <a:spcPts val="2460"/>
              </a:lnSpc>
              <a:buFont typeface="Arial" panose="020B0604020202020204" pitchFamily="34" charset="0"/>
              <a:buNone/>
            </a:pPr>
            <a:r>
              <a:rPr lang="en-US" sz="2300">
                <a:solidFill>
                  <a:srgbClr val="002060"/>
                </a:solidFill>
                <a:latin typeface="Century Gothic"/>
              </a:rPr>
              <a:t>Build your Learner Record with 3 simple steps:</a:t>
            </a:r>
            <a:endParaRPr lang="en-US" sz="230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D82042"/>
              </a:buClr>
              <a:buFont typeface="Arial" panose="020B0604020202020204" pitchFamily="34" charset="0"/>
              <a:buNone/>
            </a:pPr>
            <a:r>
              <a:rPr lang="en-US" sz="1900">
                <a:solidFill>
                  <a:srgbClr val="002060"/>
                </a:solidFill>
                <a:latin typeface="Century Gothic"/>
              </a:rPr>
              <a:t>1. Complete the Lexile assessment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Clr>
                <a:srgbClr val="D82042"/>
              </a:buClr>
              <a:buFont typeface="Arial" panose="020B0604020202020204" pitchFamily="34" charset="0"/>
              <a:buNone/>
            </a:pPr>
            <a:r>
              <a:rPr lang="en-US" sz="1900">
                <a:solidFill>
                  <a:srgbClr val="002060"/>
                </a:solidFill>
                <a:latin typeface="Century Gothic" panose="020B0502020202020204" pitchFamily="34" charset="0"/>
              </a:rPr>
              <a:t>2. Explore your personalized careers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Clr>
                <a:srgbClr val="D82042"/>
              </a:buClr>
              <a:buFont typeface="Arial" panose="020B0604020202020204" pitchFamily="34" charset="0"/>
              <a:buNone/>
            </a:pPr>
            <a:r>
              <a:rPr lang="en-US" sz="1900">
                <a:solidFill>
                  <a:srgbClr val="002060"/>
                </a:solidFill>
                <a:latin typeface="Century Gothic" panose="020B0502020202020204" pitchFamily="34" charset="0"/>
              </a:rPr>
              <a:t>3. Share your personal interests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ABA49B9-F3C3-4E5A-8960-7A7CD57B5C0F}"/>
              </a:ext>
            </a:extLst>
          </p:cNvPr>
          <p:cNvSpPr txBox="1">
            <a:spLocks/>
          </p:cNvSpPr>
          <p:nvPr/>
        </p:nvSpPr>
        <p:spPr>
          <a:xfrm>
            <a:off x="4260477" y="4247302"/>
            <a:ext cx="3638487" cy="18922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2291D5"/>
                </a:solidFill>
                <a:latin typeface="Century Gothic"/>
              </a:rPr>
              <a:t>WEEKLY LESSONS</a:t>
            </a:r>
          </a:p>
          <a:p>
            <a:pPr marL="0" indent="0">
              <a:lnSpc>
                <a:spcPts val="246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4">
                    <a:lumMod val="49000"/>
                  </a:schemeClr>
                </a:solidFill>
                <a:latin typeface="Century Gothic"/>
              </a:rPr>
              <a:t>Use </a:t>
            </a:r>
            <a:r>
              <a:rPr lang="en-US" sz="1800" err="1">
                <a:solidFill>
                  <a:schemeClr val="accent4">
                    <a:lumMod val="49000"/>
                  </a:schemeClr>
                </a:solidFill>
                <a:latin typeface="Century Gothic"/>
              </a:rPr>
              <a:t>Beable</a:t>
            </a:r>
            <a:r>
              <a:rPr lang="en-US" sz="1800" dirty="0">
                <a:solidFill>
                  <a:schemeClr val="accent4">
                    <a:lumMod val="49000"/>
                  </a:schemeClr>
                </a:solidFill>
                <a:latin typeface="Century Gothic"/>
              </a:rPr>
              <a:t> for 20 minutes just twice a week to grow! You can do lessons anywhere, at school or at home.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FCB4F4-4E8C-4DC3-66F7-A358954509E1}"/>
              </a:ext>
            </a:extLst>
          </p:cNvPr>
          <p:cNvSpPr txBox="1">
            <a:spLocks/>
          </p:cNvSpPr>
          <p:nvPr/>
        </p:nvSpPr>
        <p:spPr>
          <a:xfrm>
            <a:off x="8357581" y="4261110"/>
            <a:ext cx="3421809" cy="2110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b="1">
                <a:solidFill>
                  <a:srgbClr val="E4005D"/>
                </a:solidFill>
                <a:latin typeface="Century Gothic" panose="020B0502020202020204" pitchFamily="34" charset="0"/>
              </a:rPr>
              <a:t>MONTHLY CHALLENGE</a:t>
            </a:r>
          </a:p>
          <a:p>
            <a:pPr marL="0" indent="0">
              <a:lnSpc>
                <a:spcPts val="2460"/>
              </a:lnSpc>
              <a:buNone/>
            </a:pPr>
            <a:r>
              <a:rPr lang="en-US" sz="1800">
                <a:solidFill>
                  <a:srgbClr val="E4005D"/>
                </a:solidFill>
                <a:latin typeface="Century Gothic" panose="020B0502020202020204" pitchFamily="34" charset="0"/>
              </a:rPr>
              <a:t>Measure your growth by completing the Power-Up Challenge each month!</a:t>
            </a:r>
          </a:p>
        </p:txBody>
      </p:sp>
    </p:spTree>
    <p:extLst>
      <p:ext uri="{BB962C8B-B14F-4D97-AF65-F5344CB8AC3E}">
        <p14:creationId xmlns:p14="http://schemas.microsoft.com/office/powerpoint/2010/main" val="158320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Gertler</dc:creator>
  <cp:revision>36</cp:revision>
  <dcterms:created xsi:type="dcterms:W3CDTF">2025-11-06T16:23:35Z</dcterms:created>
  <dcterms:modified xsi:type="dcterms:W3CDTF">2025-11-25T20:28:14Z</dcterms:modified>
</cp:coreProperties>
</file>